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5"/>
    <p:sldMasterId id="2147483662" r:id="rId6"/>
    <p:sldMasterId id="2147483664" r:id="rId7"/>
    <p:sldMasterId id="2147483678" r:id="rId8"/>
    <p:sldMasterId id="2147483680" r:id="rId9"/>
    <p:sldMasterId id="2147483682" r:id="rId10"/>
    <p:sldMasterId id="2147483672" r:id="rId11"/>
    <p:sldMasterId id="2147483674" r:id="rId12"/>
    <p:sldMasterId id="2147483676" r:id="rId13"/>
    <p:sldMasterId id="2147483684" r:id="rId14"/>
    <p:sldMasterId id="2147483686" r:id="rId15"/>
    <p:sldMasterId id="2147483688" r:id="rId16"/>
    <p:sldMasterId id="2147483666" r:id="rId17"/>
    <p:sldMasterId id="2147483668" r:id="rId18"/>
    <p:sldMasterId id="2147483670" r:id="rId19"/>
    <p:sldMasterId id="2147483690" r:id="rId20"/>
    <p:sldMasterId id="2147483692" r:id="rId21"/>
    <p:sldMasterId id="2147483694" r:id="rId22"/>
  </p:sldMasterIdLst>
  <p:notesMasterIdLst>
    <p:notesMasterId r:id="rId46"/>
  </p:notesMasterIdLst>
  <p:sldIdLst>
    <p:sldId id="257" r:id="rId23"/>
    <p:sldId id="445" r:id="rId24"/>
    <p:sldId id="534" r:id="rId25"/>
    <p:sldId id="509" r:id="rId26"/>
    <p:sldId id="566" r:id="rId27"/>
    <p:sldId id="567" r:id="rId28"/>
    <p:sldId id="554" r:id="rId29"/>
    <p:sldId id="551" r:id="rId30"/>
    <p:sldId id="552" r:id="rId31"/>
    <p:sldId id="553" r:id="rId32"/>
    <p:sldId id="555" r:id="rId33"/>
    <p:sldId id="559" r:id="rId34"/>
    <p:sldId id="568" r:id="rId35"/>
    <p:sldId id="530" r:id="rId36"/>
    <p:sldId id="549" r:id="rId37"/>
    <p:sldId id="529" r:id="rId38"/>
    <p:sldId id="569" r:id="rId39"/>
    <p:sldId id="540" r:id="rId40"/>
    <p:sldId id="545" r:id="rId41"/>
    <p:sldId id="556" r:id="rId42"/>
    <p:sldId id="557" r:id="rId43"/>
    <p:sldId id="564" r:id="rId44"/>
    <p:sldId id="484"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12">
          <p15:clr>
            <a:srgbClr val="A4A3A4"/>
          </p15:clr>
        </p15:guide>
        <p15:guide id="2" pos="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D98"/>
    <a:srgbClr val="F79646"/>
    <a:srgbClr val="EC008C"/>
    <a:srgbClr val="92AF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3" autoAdjust="0"/>
    <p:restoredTop sz="92874" autoAdjust="0"/>
  </p:normalViewPr>
  <p:slideViewPr>
    <p:cSldViewPr snapToGrid="0">
      <p:cViewPr varScale="1">
        <p:scale>
          <a:sx n="69" d="100"/>
          <a:sy n="69" d="100"/>
        </p:scale>
        <p:origin x="1188" y="66"/>
      </p:cViewPr>
      <p:guideLst>
        <p:guide orient="horz" pos="912"/>
        <p:guide pos="8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Master" Target="slideMasters/slideMaster17.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9.xml"/><Relationship Id="rId44"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viewProps" Target="viewProps.xml"/><Relationship Id="rId8" Type="http://schemas.openxmlformats.org/officeDocument/2006/relationships/slideMaster" Target="slideMasters/slideMaster4.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w="25400">
              <a:solidFill>
                <a:schemeClr val="bg1"/>
              </a:solidFill>
            </a:ln>
            <a:effectLst>
              <a:outerShdw blurRad="50800" dist="38100" dir="2700000" algn="tl" rotWithShape="0">
                <a:prstClr val="black">
                  <a:alpha val="40000"/>
                </a:prstClr>
              </a:outerShdw>
            </a:effectLst>
          </c:spPr>
          <c:dPt>
            <c:idx val="0"/>
            <c:bubble3D val="0"/>
            <c:spPr>
              <a:gradFill>
                <a:gsLst>
                  <a:gs pos="0">
                    <a:schemeClr val="accent6">
                      <a:lumMod val="75000"/>
                    </a:schemeClr>
                  </a:gs>
                  <a:gs pos="100000">
                    <a:srgbClr val="F57E1B"/>
                  </a:gs>
                </a:gsLst>
                <a:lin ang="21594000" scaled="0"/>
              </a:gradFill>
              <a:ln w="25400">
                <a:solidFill>
                  <a:schemeClr val="bg1"/>
                </a:solidFill>
              </a:ln>
              <a:effectLst>
                <a:outerShdw blurRad="50800" dist="38100" dir="2700000" algn="tl" rotWithShape="0">
                  <a:prstClr val="black">
                    <a:alpha val="40000"/>
                  </a:prstClr>
                </a:outerShdw>
              </a:effectLst>
            </c:spPr>
          </c:dPt>
          <c:dPt>
            <c:idx val="1"/>
            <c:bubble3D val="0"/>
            <c:spPr>
              <a:gradFill>
                <a:gsLst>
                  <a:gs pos="0">
                    <a:schemeClr val="tx2">
                      <a:lumMod val="60000"/>
                      <a:lumOff val="40000"/>
                    </a:schemeClr>
                  </a:gs>
                  <a:gs pos="100000">
                    <a:srgbClr val="3072C2"/>
                  </a:gs>
                </a:gsLst>
                <a:lin ang="21594000" scaled="0"/>
              </a:gradFill>
              <a:ln w="25400">
                <a:solidFill>
                  <a:schemeClr val="bg1"/>
                </a:solidFill>
              </a:ln>
              <a:effectLst>
                <a:outerShdw blurRad="50800" dist="38100" dir="2700000" algn="tl" rotWithShape="0">
                  <a:prstClr val="black">
                    <a:alpha val="40000"/>
                  </a:prstClr>
                </a:outerShdw>
              </a:effectLst>
            </c:spPr>
          </c:dPt>
          <c:dPt>
            <c:idx val="2"/>
            <c:bubble3D val="0"/>
            <c:spPr>
              <a:gradFill>
                <a:gsLst>
                  <a:gs pos="0">
                    <a:schemeClr val="accent3">
                      <a:lumMod val="75000"/>
                    </a:schemeClr>
                  </a:gs>
                  <a:gs pos="100000">
                    <a:srgbClr val="678034"/>
                  </a:gs>
                </a:gsLst>
                <a:lin ang="21594000" scaled="0"/>
              </a:gradFill>
              <a:ln w="25400">
                <a:solidFill>
                  <a:schemeClr val="bg1"/>
                </a:solidFill>
              </a:ln>
              <a:effectLst>
                <a:outerShdw blurRad="50800" dist="38100" dir="2700000" algn="tl" rotWithShape="0">
                  <a:prstClr val="black">
                    <a:alpha val="40000"/>
                  </a:prstClr>
                </a:outerShdw>
              </a:effectLst>
            </c:spPr>
          </c:dPt>
          <c:dLbls>
            <c:spPr>
              <a:noFill/>
              <a:ln>
                <a:noFill/>
              </a:ln>
              <a:effectLst/>
            </c:spPr>
            <c:txPr>
              <a:bodyPr/>
              <a:lstStyle/>
              <a:p>
                <a:pPr>
                  <a:defRPr sz="1300" baseline="0">
                    <a:solidFill>
                      <a:schemeClr val="bg1"/>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Sheet1!$A$1:$A$3</c:f>
              <c:strCache>
                <c:ptCount val="3"/>
                <c:pt idx="0">
                  <c:v>Automotive</c:v>
                </c:pt>
                <c:pt idx="1">
                  <c:v>Retail</c:v>
                </c:pt>
                <c:pt idx="2">
                  <c:v>Travel</c:v>
                </c:pt>
              </c:strCache>
            </c:strRef>
          </c:cat>
          <c:val>
            <c:numRef>
              <c:f>Sheet1!$B$1:$B$3</c:f>
              <c:numCache>
                <c:formatCode>0%</c:formatCode>
                <c:ptCount val="3"/>
                <c:pt idx="0">
                  <c:v>0.5</c:v>
                </c:pt>
                <c:pt idx="1">
                  <c:v>0.4</c:v>
                </c:pt>
                <c:pt idx="2">
                  <c:v>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89228" tIns="44614" rIns="89228" bIns="4461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1"/>
            <a:ext cx="2971800" cy="457200"/>
          </a:xfrm>
          <a:prstGeom prst="rect">
            <a:avLst/>
          </a:prstGeom>
        </p:spPr>
        <p:txBody>
          <a:bodyPr vert="horz" lIns="89228" tIns="44614" rIns="89228" bIns="44614" rtlCol="0"/>
          <a:lstStyle>
            <a:lvl1pPr algn="r" fontAlgn="auto">
              <a:spcBef>
                <a:spcPts val="0"/>
              </a:spcBef>
              <a:spcAft>
                <a:spcPts val="0"/>
              </a:spcAft>
              <a:defRPr sz="1200">
                <a:latin typeface="+mn-lt"/>
              </a:defRPr>
            </a:lvl1pPr>
          </a:lstStyle>
          <a:p>
            <a:pPr>
              <a:defRPr/>
            </a:pPr>
            <a:fld id="{01219DB4-4314-481D-9EDC-A3AC3B728D0C}" type="datetimeFigureOut">
              <a:rPr lang="en-US"/>
              <a:pPr>
                <a:defRPr/>
              </a:pPr>
              <a:t>2/10/2014</a:t>
            </a:fld>
            <a:endParaRPr lang="en-US" dirty="0"/>
          </a:p>
        </p:txBody>
      </p:sp>
      <p:sp>
        <p:nvSpPr>
          <p:cNvPr id="4" name="Slide Image Placeholder 3"/>
          <p:cNvSpPr>
            <a:spLocks noGrp="1" noRot="1" noChangeAspect="1"/>
          </p:cNvSpPr>
          <p:nvPr>
            <p:ph type="sldImg" idx="2"/>
          </p:nvPr>
        </p:nvSpPr>
        <p:spPr>
          <a:xfrm>
            <a:off x="1141413" y="685800"/>
            <a:ext cx="4575175" cy="3430588"/>
          </a:xfrm>
          <a:prstGeom prst="rect">
            <a:avLst/>
          </a:prstGeom>
          <a:noFill/>
          <a:ln w="12700">
            <a:solidFill>
              <a:prstClr val="black"/>
            </a:solidFill>
          </a:ln>
        </p:spPr>
        <p:txBody>
          <a:bodyPr vert="horz" lIns="89228" tIns="44614" rIns="89228" bIns="44614"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89228" tIns="44614" rIns="89228" bIns="446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4"/>
            <a:ext cx="2971800" cy="457200"/>
          </a:xfrm>
          <a:prstGeom prst="rect">
            <a:avLst/>
          </a:prstGeom>
        </p:spPr>
        <p:txBody>
          <a:bodyPr vert="horz" lIns="89228" tIns="44614" rIns="89228" bIns="4461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89228" tIns="44614" rIns="89228" bIns="44614" rtlCol="0" anchor="b"/>
          <a:lstStyle>
            <a:lvl1pPr algn="r" fontAlgn="auto">
              <a:spcBef>
                <a:spcPts val="0"/>
              </a:spcBef>
              <a:spcAft>
                <a:spcPts val="0"/>
              </a:spcAft>
              <a:defRPr sz="1200">
                <a:latin typeface="+mn-lt"/>
              </a:defRPr>
            </a:lvl1pPr>
          </a:lstStyle>
          <a:p>
            <a:pPr>
              <a:defRPr/>
            </a:pPr>
            <a:fld id="{72ED6BCD-D62D-4180-9884-BB8257A8C0B8}" type="slidenum">
              <a:rPr lang="en-US"/>
              <a:pPr>
                <a:defRPr/>
              </a:pPr>
              <a:t>‹#›</a:t>
            </a:fld>
            <a:endParaRPr lang="en-US" dirty="0"/>
          </a:p>
        </p:txBody>
      </p:sp>
    </p:spTree>
    <p:extLst>
      <p:ext uri="{BB962C8B-B14F-4D97-AF65-F5344CB8AC3E}">
        <p14:creationId xmlns:p14="http://schemas.microsoft.com/office/powerpoint/2010/main" val="2644710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Tree>
    <p:extLst>
      <p:ext uri="{BB962C8B-B14F-4D97-AF65-F5344CB8AC3E}">
        <p14:creationId xmlns:p14="http://schemas.microsoft.com/office/powerpoint/2010/main" val="377711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FB1F09B8-7C0A-4D6C-A80B-689451BF06C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3056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smtClean="0">
              <a:solidFill>
                <a:schemeClr val="tx1"/>
              </a:solidFill>
            </a:endParaRPr>
          </a:p>
          <a:p>
            <a:endParaRPr lang="sv-SE" dirty="0"/>
          </a:p>
        </p:txBody>
      </p:sp>
      <p:sp>
        <p:nvSpPr>
          <p:cNvPr id="4" name="Slide Number Placeholder 3"/>
          <p:cNvSpPr>
            <a:spLocks noGrp="1"/>
          </p:cNvSpPr>
          <p:nvPr>
            <p:ph type="sldNum" sz="quarter" idx="10"/>
          </p:nvPr>
        </p:nvSpPr>
        <p:spPr/>
        <p:txBody>
          <a:bodyPr/>
          <a:lstStyle/>
          <a:p>
            <a:fld id="{FB1F09B8-7C0A-4D6C-A80B-689451BF06C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3056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B83AB6D-0A11-4F0F-B95F-56893C97977D}"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356980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19</a:t>
            </a:fld>
            <a:endParaRPr lang="en-US" dirty="0"/>
          </a:p>
        </p:txBody>
      </p:sp>
    </p:spTree>
    <p:extLst>
      <p:ext uri="{BB962C8B-B14F-4D97-AF65-F5344CB8AC3E}">
        <p14:creationId xmlns:p14="http://schemas.microsoft.com/office/powerpoint/2010/main" val="1681813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20</a:t>
            </a:fld>
            <a:endParaRPr lang="en-US" dirty="0"/>
          </a:p>
        </p:txBody>
      </p:sp>
    </p:spTree>
    <p:extLst>
      <p:ext uri="{BB962C8B-B14F-4D97-AF65-F5344CB8AC3E}">
        <p14:creationId xmlns:p14="http://schemas.microsoft.com/office/powerpoint/2010/main" val="4139116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21</a:t>
            </a:fld>
            <a:endParaRPr lang="en-US" dirty="0"/>
          </a:p>
        </p:txBody>
      </p:sp>
    </p:spTree>
    <p:extLst>
      <p:ext uri="{BB962C8B-B14F-4D97-AF65-F5344CB8AC3E}">
        <p14:creationId xmlns:p14="http://schemas.microsoft.com/office/powerpoint/2010/main" val="2052981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22</a:t>
            </a:fld>
            <a:endParaRPr lang="en-US" dirty="0"/>
          </a:p>
        </p:txBody>
      </p:sp>
    </p:spTree>
    <p:extLst>
      <p:ext uri="{BB962C8B-B14F-4D97-AF65-F5344CB8AC3E}">
        <p14:creationId xmlns:p14="http://schemas.microsoft.com/office/powerpoint/2010/main" val="3938816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23</a:t>
            </a:fld>
            <a:endParaRPr lang="en-US" dirty="0"/>
          </a:p>
        </p:txBody>
      </p:sp>
    </p:spTree>
    <p:extLst>
      <p:ext uri="{BB962C8B-B14F-4D97-AF65-F5344CB8AC3E}">
        <p14:creationId xmlns:p14="http://schemas.microsoft.com/office/powerpoint/2010/main" val="7371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2</a:t>
            </a:fld>
            <a:endParaRPr lang="en-US" dirty="0"/>
          </a:p>
        </p:txBody>
      </p:sp>
    </p:spTree>
    <p:extLst>
      <p:ext uri="{BB962C8B-B14F-4D97-AF65-F5344CB8AC3E}">
        <p14:creationId xmlns:p14="http://schemas.microsoft.com/office/powerpoint/2010/main" val="396184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5</a:t>
            </a:fld>
            <a:endParaRPr lang="en-US" dirty="0"/>
          </a:p>
        </p:txBody>
      </p:sp>
    </p:spTree>
    <p:extLst>
      <p:ext uri="{BB962C8B-B14F-4D97-AF65-F5344CB8AC3E}">
        <p14:creationId xmlns:p14="http://schemas.microsoft.com/office/powerpoint/2010/main" val="367602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6</a:t>
            </a:fld>
            <a:endParaRPr lang="en-US" dirty="0"/>
          </a:p>
        </p:txBody>
      </p:sp>
    </p:spTree>
    <p:extLst>
      <p:ext uri="{BB962C8B-B14F-4D97-AF65-F5344CB8AC3E}">
        <p14:creationId xmlns:p14="http://schemas.microsoft.com/office/powerpoint/2010/main" val="324289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7</a:t>
            </a:fld>
            <a:endParaRPr lang="en-US" dirty="0"/>
          </a:p>
        </p:txBody>
      </p:sp>
    </p:spTree>
    <p:extLst>
      <p:ext uri="{BB962C8B-B14F-4D97-AF65-F5344CB8AC3E}">
        <p14:creationId xmlns:p14="http://schemas.microsoft.com/office/powerpoint/2010/main" val="127636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2ED6BCD-D62D-4180-9884-BB8257A8C0B8}" type="slidenum">
              <a:rPr lang="en-US" smtClean="0"/>
              <a:pPr>
                <a:defRPr/>
              </a:pPr>
              <a:t>11</a:t>
            </a:fld>
            <a:endParaRPr lang="en-US" dirty="0"/>
          </a:p>
        </p:txBody>
      </p:sp>
    </p:spTree>
    <p:extLst>
      <p:ext uri="{BB962C8B-B14F-4D97-AF65-F5344CB8AC3E}">
        <p14:creationId xmlns:p14="http://schemas.microsoft.com/office/powerpoint/2010/main" val="339540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FB1F09B8-7C0A-4D6C-A80B-689451BF06C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3056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2ED6BCD-D62D-4180-9884-BB8257A8C0B8}" type="slidenum">
              <a:rPr lang="en-US" smtClean="0"/>
              <a:pPr>
                <a:defRPr/>
              </a:pPr>
              <a:t>13</a:t>
            </a:fld>
            <a:endParaRPr lang="en-US" dirty="0"/>
          </a:p>
        </p:txBody>
      </p:sp>
    </p:spTree>
    <p:extLst>
      <p:ext uri="{BB962C8B-B14F-4D97-AF65-F5344CB8AC3E}">
        <p14:creationId xmlns:p14="http://schemas.microsoft.com/office/powerpoint/2010/main" val="15672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smtClean="0">
              <a:solidFill>
                <a:schemeClr val="tx1"/>
              </a:solidFill>
            </a:endParaRPr>
          </a:p>
          <a:p>
            <a:endParaRPr lang="sv-SE" dirty="0"/>
          </a:p>
        </p:txBody>
      </p:sp>
      <p:sp>
        <p:nvSpPr>
          <p:cNvPr id="4" name="Slide Number Placeholder 3"/>
          <p:cNvSpPr>
            <a:spLocks noGrp="1"/>
          </p:cNvSpPr>
          <p:nvPr>
            <p:ph type="sldNum" sz="quarter" idx="10"/>
          </p:nvPr>
        </p:nvSpPr>
        <p:spPr/>
        <p:txBody>
          <a:bodyPr/>
          <a:lstStyle/>
          <a:p>
            <a:fld id="{FB1F09B8-7C0A-4D6C-A80B-689451BF06C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3056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   TD_Generic_no background">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9"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   TD_Generic_Blue_with fadin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9"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3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d Affiliate_no background">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179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d Campaigns_with fading">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hlink"/>
                </a:solidFill>
                <a:latin typeface="Century Gothic" pitchFamily="34" charset="0"/>
              </a:rPr>
              <a:t>A EUROPEAN DIGITAL MARKETING COMPANY</a:t>
            </a:r>
            <a:endParaRPr lang="en-US" sz="800">
              <a:solidFill>
                <a:schemeClr val="hlink"/>
              </a:solidFill>
              <a:latin typeface="Century Gothic" pitchFamily="34" charset="0"/>
            </a:endParaRPr>
          </a:p>
        </p:txBody>
      </p:sp>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d Campaigns_with world map">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hlink"/>
                </a:solidFill>
                <a:latin typeface="Century Gothic" pitchFamily="34" charset="0"/>
              </a:rPr>
              <a:t>A EUROPEAN DIGITAL MARKETING COMPANY</a:t>
            </a:r>
            <a:endParaRPr lang="en-US" sz="800">
              <a:solidFill>
                <a:schemeClr val="hlink"/>
              </a:solidFill>
              <a:latin typeface="Century Gothic" pitchFamily="34" charset="0"/>
            </a:endParaRPr>
          </a:p>
        </p:txBody>
      </p:sp>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d Search_no background">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6105525"/>
            <a:ext cx="9148763" cy="757238"/>
          </a:xfrm>
          <a:prstGeom prst="rect">
            <a:avLst/>
          </a:prstGeom>
          <a:noFill/>
          <a:ln w="12700">
            <a:noFill/>
            <a:miter lim="800000"/>
            <a:headEnd/>
            <a:tailEnd/>
          </a:ln>
        </p:spPr>
      </p:pic>
      <p:sp>
        <p:nvSpPr>
          <p:cNvPr id="7"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8"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d_ Search_with fading">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6105525"/>
            <a:ext cx="9148763" cy="757238"/>
          </a:xfrm>
          <a:prstGeom prst="rect">
            <a:avLst/>
          </a:prstGeom>
          <a:noFill/>
          <a:ln w="12700">
            <a:noFill/>
            <a:miter lim="800000"/>
            <a:headEnd/>
            <a:tailEnd/>
          </a:ln>
        </p:spPr>
      </p:pic>
      <p:sp>
        <p:nvSpPr>
          <p:cNvPr id="5"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hlink"/>
                </a:solidFill>
                <a:latin typeface="Century Gothic" pitchFamily="34" charset="0"/>
              </a:rPr>
              <a:t>A EUROPEAN DIGITAL MARKETING COMPANY</a:t>
            </a:r>
            <a:endParaRPr lang="en-US" sz="800">
              <a:solidFill>
                <a:schemeClr val="hlink"/>
              </a:solidFill>
              <a:latin typeface="Century Gothic" pitchFamily="34" charset="0"/>
            </a:endParaRPr>
          </a:p>
        </p:txBody>
      </p:sp>
      <p:sp>
        <p:nvSpPr>
          <p:cNvPr id="7"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8"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d Search_with world map">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6105525"/>
            <a:ext cx="9148763" cy="757238"/>
          </a:xfrm>
          <a:prstGeom prst="rect">
            <a:avLst/>
          </a:prstGeom>
          <a:noFill/>
          <a:ln w="12700">
            <a:noFill/>
            <a:miter lim="800000"/>
            <a:headEnd/>
            <a:tailEnd/>
          </a:ln>
        </p:spPr>
      </p:pic>
      <p:sp>
        <p:nvSpPr>
          <p:cNvPr id="5"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hlink"/>
                </a:solidFill>
                <a:latin typeface="Century Gothic" pitchFamily="34" charset="0"/>
              </a:rPr>
              <a:t>A EUROPEAN DIGITAL MARKETING COMPANY</a:t>
            </a:r>
            <a:endParaRPr lang="en-US" sz="800">
              <a:solidFill>
                <a:schemeClr val="hlink"/>
              </a:solidFill>
              <a:latin typeface="Century Gothic" pitchFamily="34" charset="0"/>
            </a:endParaRPr>
          </a:p>
        </p:txBody>
      </p:sp>
      <p:sp>
        <p:nvSpPr>
          <p:cNvPr id="7"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8"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d Searchware_no background">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d Searchware_with fading">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hlink"/>
                </a:solidFill>
                <a:latin typeface="Century Gothic" pitchFamily="34" charset="0"/>
              </a:rPr>
              <a:t>A EUROPEAN DIGITAL MARKETING COMPANY</a:t>
            </a:r>
            <a:endParaRPr lang="en-US" sz="800">
              <a:solidFill>
                <a:schemeClr val="hlink"/>
              </a:solidFill>
              <a:latin typeface="Century Gothic" pitchFamily="34" charset="0"/>
            </a:endParaRPr>
          </a:p>
        </p:txBody>
      </p:sp>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d Searchware_with world map">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accent1"/>
                </a:solidFill>
                <a:latin typeface="Century Gothic" pitchFamily="34" charset="0"/>
              </a:rPr>
              <a:t>A EUROPEAN DIGITAL MARKETING COMPANY</a:t>
            </a:r>
            <a:endParaRPr lang="en-US" sz="800">
              <a:solidFill>
                <a:schemeClr val="accent1"/>
              </a:solidFill>
              <a:latin typeface="Century Gothic" pitchFamily="34" charset="0"/>
            </a:endParaRPr>
          </a:p>
        </p:txBody>
      </p:sp>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TD_Generic_Blue_with fadin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9"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d Integral_no background">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d Integral_with fading">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hlink"/>
                </a:solidFill>
                <a:latin typeface="Century Gothic" pitchFamily="34" charset="0"/>
              </a:rPr>
              <a:t>A EUROPEAN DIGITAL MARKETING COMPANY</a:t>
            </a:r>
            <a:endParaRPr lang="en-US" sz="800">
              <a:solidFill>
                <a:schemeClr val="hlink"/>
              </a:solidFill>
              <a:latin typeface="Century Gothic" pitchFamily="34" charset="0"/>
            </a:endParaRPr>
          </a:p>
        </p:txBody>
      </p:sp>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d Integral_with world map">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accent1"/>
                </a:solidFill>
                <a:latin typeface="Century Gothic" pitchFamily="34" charset="0"/>
              </a:rPr>
              <a:t>A EUROPEAN DIGITAL MARKETING COMPANY</a:t>
            </a:r>
            <a:endParaRPr lang="en-US" sz="800">
              <a:solidFill>
                <a:schemeClr val="accent1"/>
              </a:solidFill>
              <a:latin typeface="Century Gothic" pitchFamily="34" charset="0"/>
            </a:endParaRPr>
          </a:p>
        </p:txBody>
      </p:sp>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TD_Generic_Blue_with world map">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457200" y="152400"/>
            <a:ext cx="4038600" cy="366713"/>
          </a:xfrm>
          <a:prstGeom prst="rect">
            <a:avLst/>
          </a:prstGeom>
          <a:noFill/>
          <a:ln w="9525">
            <a:noFill/>
            <a:miter lim="800000"/>
            <a:headEnd/>
            <a:tailEnd/>
          </a:ln>
          <a:effectLst/>
        </p:spPr>
        <p:txBody>
          <a:bodyPr>
            <a:spAutoFit/>
          </a:bodyPr>
          <a:lstStyle/>
          <a:p>
            <a:pPr>
              <a:spcBef>
                <a:spcPct val="50000"/>
              </a:spcBef>
              <a:defRPr/>
            </a:pPr>
            <a:endParaRPr lang="de-DE"/>
          </a:p>
        </p:txBody>
      </p:sp>
      <p:sp>
        <p:nvSpPr>
          <p:cNvPr id="6"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hlink"/>
                </a:solidFill>
                <a:latin typeface="Century Gothic" pitchFamily="34" charset="0"/>
              </a:rPr>
              <a:t>A EUROPEAN DIGITAL MARKETING COMPANY</a:t>
            </a:r>
            <a:endParaRPr lang="en-US" sz="800">
              <a:solidFill>
                <a:schemeClr val="hlink"/>
              </a:solidFill>
              <a:latin typeface="Century Gothic" pitchFamily="34" charset="0"/>
            </a:endParaRPr>
          </a:p>
        </p:txBody>
      </p:sp>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d Affiliate_no background">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d Affiliate_with fad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4724400"/>
            <a:ext cx="9145588" cy="1312863"/>
          </a:xfrm>
          <a:prstGeom prst="rect">
            <a:avLst/>
          </a:prstGeom>
          <a:noFill/>
          <a:ln w="12700" cap="rnd">
            <a:noFill/>
            <a:round/>
            <a:headEnd/>
            <a:tailEnd/>
          </a:ln>
        </p:spPr>
      </p:pic>
      <p:sp>
        <p:nvSpPr>
          <p:cNvPr id="5"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hlink"/>
                </a:solidFill>
                <a:latin typeface="Century Gothic" pitchFamily="34" charset="0"/>
              </a:rPr>
              <a:t>A EUROPEAN DIGITAL MARKETING COMPANY</a:t>
            </a:r>
            <a:endParaRPr lang="en-US" sz="800">
              <a:solidFill>
                <a:schemeClr val="hlink"/>
              </a:solidFill>
              <a:latin typeface="Century Gothic" pitchFamily="34" charset="0"/>
            </a:endParaRPr>
          </a:p>
        </p:txBody>
      </p:sp>
      <p:sp>
        <p:nvSpPr>
          <p:cNvPr id="13"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14"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d Affiliate_with world map">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4648200"/>
            <a:ext cx="9145588" cy="1312863"/>
          </a:xfrm>
          <a:prstGeom prst="rect">
            <a:avLst/>
          </a:prstGeom>
          <a:noFill/>
          <a:ln w="12700" cap="rnd">
            <a:noFill/>
            <a:round/>
            <a:headEnd/>
            <a:tailEnd/>
          </a:ln>
        </p:spPr>
      </p:pic>
      <p:pic>
        <p:nvPicPr>
          <p:cNvPr id="5" name="Picture 1"/>
          <p:cNvPicPr>
            <a:picLocks noChangeAspect="1" noChangeArrowheads="1"/>
          </p:cNvPicPr>
          <p:nvPr userDrawn="1"/>
        </p:nvPicPr>
        <p:blipFill>
          <a:blip r:embed="rId3" cstate="print"/>
          <a:srcRect/>
          <a:stretch>
            <a:fillRect/>
          </a:stretch>
        </p:blipFill>
        <p:spPr bwMode="auto">
          <a:xfrm>
            <a:off x="0" y="6105525"/>
            <a:ext cx="9148763" cy="757238"/>
          </a:xfrm>
          <a:prstGeom prst="rect">
            <a:avLst/>
          </a:prstGeom>
          <a:noFill/>
          <a:ln w="12700">
            <a:noFill/>
            <a:miter lim="800000"/>
            <a:headEnd/>
            <a:tailEnd/>
          </a:ln>
        </p:spPr>
      </p:pic>
      <p:sp>
        <p:nvSpPr>
          <p:cNvPr id="6" name="TextBox 8"/>
          <p:cNvSpPr txBox="1">
            <a:spLocks noChangeArrowheads="1"/>
          </p:cNvSpPr>
          <p:nvPr userDrawn="1"/>
        </p:nvSpPr>
        <p:spPr bwMode="auto">
          <a:xfrm>
            <a:off x="6477000" y="5791200"/>
            <a:ext cx="2514600" cy="214313"/>
          </a:xfrm>
          <a:prstGeom prst="rect">
            <a:avLst/>
          </a:prstGeom>
          <a:noFill/>
          <a:ln w="9525">
            <a:noFill/>
            <a:miter lim="800000"/>
            <a:headEnd/>
            <a:tailEnd/>
          </a:ln>
        </p:spPr>
        <p:txBody>
          <a:bodyPr>
            <a:spAutoFit/>
          </a:bodyPr>
          <a:lstStyle/>
          <a:p>
            <a:pPr>
              <a:defRPr/>
            </a:pPr>
            <a:r>
              <a:rPr lang="de-DE" sz="800">
                <a:solidFill>
                  <a:schemeClr val="hlink"/>
                </a:solidFill>
                <a:latin typeface="Century Gothic" pitchFamily="34" charset="0"/>
              </a:rPr>
              <a:t>A EUROPEAN DIGITAL MARKETING COMPANY</a:t>
            </a:r>
            <a:endParaRPr lang="en-US" sz="800">
              <a:solidFill>
                <a:schemeClr val="hlink"/>
              </a:solidFill>
              <a:latin typeface="Century Gothic" pitchFamily="34" charset="0"/>
            </a:endParaRPr>
          </a:p>
        </p:txBody>
      </p:sp>
      <p:sp>
        <p:nvSpPr>
          <p:cNvPr id="8"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9"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d Campaigns_no background">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609600"/>
            <a:ext cx="8229600" cy="609600"/>
          </a:xfrm>
          <a:prstGeom prst="rect">
            <a:avLst/>
          </a:prstGeom>
        </p:spPr>
        <p:txBody>
          <a:bodyPr rtlCol="0">
            <a:normAutofit/>
          </a:bodyPr>
          <a:lstStyle/>
          <a:p>
            <a:r>
              <a:rPr lang="en-US" dirty="0" smtClean="0"/>
              <a:t>Click to edit Master title style</a:t>
            </a:r>
            <a:endParaRPr lang="en-US" dirty="0"/>
          </a:p>
        </p:txBody>
      </p:sp>
      <p:sp>
        <p:nvSpPr>
          <p:cNvPr id="7" name="Content Placeholder 10"/>
          <p:cNvSpPr>
            <a:spLocks noGrp="1"/>
          </p:cNvSpPr>
          <p:nvPr>
            <p:ph sz="quarter" idx="10"/>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56B721-C5B8-4FD4-AFFA-D5BB5DA6451F}" type="datetimeFigureOut">
              <a:rPr lang="lt-LT">
                <a:solidFill>
                  <a:prstClr val="black">
                    <a:tint val="75000"/>
                  </a:prstClr>
                </a:solidFill>
              </a:rPr>
              <a:pPr/>
              <a:t>2014.02.10</a:t>
            </a:fld>
            <a:endParaRPr lang="lt-LT">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F69BB44B-4213-4659-8285-484D8D2A551E}" type="slidenum">
              <a:rPr lang="lt-LT">
                <a:solidFill>
                  <a:prstClr val="black">
                    <a:tint val="75000"/>
                  </a:prstClr>
                </a:solidFill>
              </a:rPr>
              <a:pPr/>
              <a:t>‹#›</a:t>
            </a:fld>
            <a:endParaRPr lang="lt-LT">
              <a:solidFill>
                <a:prstClr val="black">
                  <a:tint val="75000"/>
                </a:prstClr>
              </a:solidFill>
            </a:endParaRPr>
          </a:p>
        </p:txBody>
      </p:sp>
      <p:sp>
        <p:nvSpPr>
          <p:cNvPr id="7" name="Rectangle 7"/>
          <p:cNvSpPr>
            <a:spLocks noChangeArrowheads="1"/>
          </p:cNvSpPr>
          <p:nvPr userDrawn="1"/>
        </p:nvSpPr>
        <p:spPr bwMode="auto">
          <a:xfrm>
            <a:off x="-3826" y="908720"/>
            <a:ext cx="9144001" cy="71437"/>
          </a:xfrm>
          <a:prstGeom prst="rect">
            <a:avLst/>
          </a:prstGeom>
          <a:solidFill>
            <a:srgbClr val="0088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lt-LT">
              <a:solidFill>
                <a:srgbClr val="000000"/>
              </a:solidFill>
              <a:cs typeface="Arial" charset="0"/>
            </a:endParaRP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5825" y="188640"/>
            <a:ext cx="18732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t="67638" r="6551" b="3275"/>
          <a:stretch>
            <a:fillRect/>
          </a:stretch>
        </p:blipFill>
        <p:spPr bwMode="auto">
          <a:xfrm>
            <a:off x="0" y="5458546"/>
            <a:ext cx="9144000" cy="1399454"/>
          </a:xfrm>
          <a:prstGeom prst="rect">
            <a:avLst/>
          </a:prstGeom>
          <a:noFill/>
          <a:ln w="12700" cap="rnd">
            <a:noFill/>
            <a:round/>
            <a:headEnd/>
            <a:tailEnd/>
          </a:ln>
        </p:spPr>
      </p:pic>
    </p:spTree>
    <p:extLst>
      <p:ext uri="{BB962C8B-B14F-4D97-AF65-F5344CB8AC3E}">
        <p14:creationId xmlns:p14="http://schemas.microsoft.com/office/powerpoint/2010/main" val="4983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b="0"/>
            </a:lvl1pPr>
          </a:lstStyle>
          <a:p>
            <a:pPr>
              <a:defRPr/>
            </a:pPr>
            <a:endParaRPr lang="lt-LT"/>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b="0"/>
            </a:lvl1pPr>
          </a:lstStyle>
          <a:p>
            <a:pPr>
              <a:defRPr/>
            </a:pPr>
            <a:endParaRPr lang="lt-LT"/>
          </a:p>
        </p:txBody>
      </p:sp>
      <p:sp>
        <p:nvSpPr>
          <p:cNvPr id="6" name="Rectangle 6"/>
          <p:cNvSpPr>
            <a:spLocks noGrp="1" noChangeArrowheads="1"/>
          </p:cNvSpPr>
          <p:nvPr>
            <p:ph type="sldNum" sz="quarter" idx="12"/>
          </p:nvPr>
        </p:nvSpPr>
        <p:spPr/>
        <p:txBody>
          <a:bodyPr/>
          <a:lstStyle>
            <a:lvl1pPr>
              <a:defRPr b="0"/>
            </a:lvl1pPr>
          </a:lstStyle>
          <a:p>
            <a:pPr>
              <a:defRPr/>
            </a:pPr>
            <a:fld id="{8C342A73-20A0-4D69-8D4F-D7CE3B86305B}" type="slidenum">
              <a:rPr lang="lt-LT"/>
              <a:pPr>
                <a:defRPr/>
              </a:pPr>
              <a:t>‹#›</a:t>
            </a:fld>
            <a:endParaRPr lang="lt-LT"/>
          </a:p>
        </p:txBody>
      </p:sp>
    </p:spTree>
    <p:extLst>
      <p:ext uri="{BB962C8B-B14F-4D97-AF65-F5344CB8AC3E}">
        <p14:creationId xmlns:p14="http://schemas.microsoft.com/office/powerpoint/2010/main" val="1847554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4.xml"/><Relationship Id="rId4" Type="http://schemas.openxmlformats.org/officeDocument/2006/relationships/image" Target="../media/image9.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17.xml"/><Relationship Id="rId4" Type="http://schemas.openxmlformats.org/officeDocument/2006/relationships/image" Target="../media/image10.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4.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5.xml"/><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20.xml"/><Relationship Id="rId4" Type="http://schemas.openxmlformats.org/officeDocument/2006/relationships/image" Target="../media/image11.jpe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7.xml"/><Relationship Id="rId1" Type="http://schemas.openxmlformats.org/officeDocument/2006/relationships/slideLayout" Target="../slideLayouts/slideLayout21.xml"/><Relationship Id="rId5" Type="http://schemas.openxmlformats.org/officeDocument/2006/relationships/image" Target="../media/image11.jpeg"/><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8.xml"/><Relationship Id="rId1" Type="http://schemas.openxmlformats.org/officeDocument/2006/relationships/slideLayout" Target="../slideLayouts/slideLayout22.xml"/><Relationship Id="rId5" Type="http://schemas.openxmlformats.org/officeDocument/2006/relationships/image" Target="../media/image11.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7.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33D5220-11CB-407C-B33A-2206002D9200}" type="slidenum">
              <a:rPr lang="en-US"/>
              <a:pPr>
                <a:defRPr/>
              </a:pPr>
              <a:t>‹#›</a:t>
            </a:fld>
            <a:endParaRPr lang="en-US" dirty="0"/>
          </a:p>
        </p:txBody>
      </p:sp>
      <p:pic>
        <p:nvPicPr>
          <p:cNvPr id="1029" name="Picture 1"/>
          <p:cNvPicPr>
            <a:picLocks noChangeAspect="1" noChangeArrowheads="1"/>
          </p:cNvPicPr>
          <p:nvPr/>
        </p:nvPicPr>
        <p:blipFill>
          <a:blip r:embed="rId3" cstate="print"/>
          <a:srcRect/>
          <a:stretch>
            <a:fillRect/>
          </a:stretch>
        </p:blipFill>
        <p:spPr bwMode="auto">
          <a:xfrm>
            <a:off x="0" y="6100763"/>
            <a:ext cx="9153525" cy="757237"/>
          </a:xfrm>
          <a:prstGeom prst="rect">
            <a:avLst/>
          </a:prstGeom>
          <a:noFill/>
          <a:ln w="12700">
            <a:noFill/>
            <a:miter lim="800000"/>
            <a:headEnd/>
            <a:tailEnd/>
          </a:ln>
        </p:spPr>
      </p:pic>
      <p:pic>
        <p:nvPicPr>
          <p:cNvPr id="1030"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spTree>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B87ADB-0A5A-4273-BC21-8EE53A1A93ED}" type="slidenum">
              <a:rPr lang="en-US"/>
              <a:pPr>
                <a:defRPr/>
              </a:pPr>
              <a:t>‹#›</a:t>
            </a:fld>
            <a:endParaRPr lang="en-US" dirty="0"/>
          </a:p>
        </p:txBody>
      </p:sp>
      <p:pic>
        <p:nvPicPr>
          <p:cNvPr id="21509" name="Picture 2"/>
          <p:cNvPicPr>
            <a:picLocks noChangeAspect="1" noChangeArrowheads="1"/>
          </p:cNvPicPr>
          <p:nvPr/>
        </p:nvPicPr>
        <p:blipFill>
          <a:blip r:embed="rId3" cstate="print"/>
          <a:srcRect/>
          <a:stretch>
            <a:fillRect/>
          </a:stretch>
        </p:blipFill>
        <p:spPr bwMode="auto">
          <a:xfrm>
            <a:off x="7092950" y="190500"/>
            <a:ext cx="1803400" cy="392113"/>
          </a:xfrm>
          <a:prstGeom prst="rect">
            <a:avLst/>
          </a:prstGeom>
          <a:noFill/>
          <a:ln w="12700" cap="rnd">
            <a:noFill/>
            <a:round/>
            <a:headEnd/>
            <a:tailEnd/>
          </a:ln>
        </p:spPr>
      </p:pic>
      <p:pic>
        <p:nvPicPr>
          <p:cNvPr id="21510" name="Picture 1"/>
          <p:cNvPicPr>
            <a:picLocks noChangeAspect="1" noChangeArrowheads="1"/>
          </p:cNvPicPr>
          <p:nvPr/>
        </p:nvPicPr>
        <p:blipFill>
          <a:blip r:embed="rId4"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4768850"/>
            <a:ext cx="9145588" cy="1312863"/>
          </a:xfrm>
          <a:prstGeom prst="rect">
            <a:avLst/>
          </a:prstGeom>
          <a:noFill/>
          <a:ln w="12700" cap="rnd">
            <a:noFill/>
            <a:round/>
            <a:headEnd/>
            <a:tailEnd/>
          </a:ln>
        </p:spPr>
      </p:pic>
      <p:sp>
        <p:nvSpPr>
          <p:cNvPr id="23555"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6"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36792CE-CEAA-4D18-9D10-5E17D9A057B2}" type="slidenum">
              <a:rPr lang="en-US"/>
              <a:pPr>
                <a:defRPr/>
              </a:pPr>
              <a:t>‹#›</a:t>
            </a:fld>
            <a:endParaRPr lang="en-US" dirty="0"/>
          </a:p>
        </p:txBody>
      </p:sp>
      <p:pic>
        <p:nvPicPr>
          <p:cNvPr id="23558"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23559" name="Picture 1"/>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srcRect l="2505" r="6050" b="5032"/>
          <a:stretch>
            <a:fillRect/>
          </a:stretch>
        </p:blipFill>
        <p:spPr bwMode="auto">
          <a:xfrm>
            <a:off x="0" y="1439863"/>
            <a:ext cx="9145588" cy="4640262"/>
          </a:xfrm>
          <a:prstGeom prst="rect">
            <a:avLst/>
          </a:prstGeom>
          <a:noFill/>
          <a:ln w="12700" cap="rnd">
            <a:noFill/>
            <a:round/>
            <a:headEnd/>
            <a:tailEnd/>
          </a:ln>
        </p:spPr>
      </p:pic>
      <p:sp>
        <p:nvSpPr>
          <p:cNvPr id="25603"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0A3081-A468-4290-82E9-9BFC306285C9}" type="slidenum">
              <a:rPr lang="en-US"/>
              <a:pPr>
                <a:defRPr/>
              </a:pPr>
              <a:t>‹#›</a:t>
            </a:fld>
            <a:endParaRPr lang="en-US" dirty="0"/>
          </a:p>
        </p:txBody>
      </p:sp>
      <p:pic>
        <p:nvPicPr>
          <p:cNvPr id="25606"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25607" name="Picture 1"/>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0A71CC6-FBDF-43FC-96EA-7A95F81E6527}" type="slidenum">
              <a:rPr lang="en-US"/>
              <a:pPr>
                <a:defRPr/>
              </a:pPr>
              <a:t>‹#›</a:t>
            </a:fld>
            <a:endParaRPr lang="en-US" dirty="0"/>
          </a:p>
        </p:txBody>
      </p:sp>
      <p:pic>
        <p:nvPicPr>
          <p:cNvPr id="27653" name="Picture 2"/>
          <p:cNvPicPr>
            <a:picLocks noChangeAspect="1" noChangeArrowheads="1"/>
          </p:cNvPicPr>
          <p:nvPr/>
        </p:nvPicPr>
        <p:blipFill>
          <a:blip r:embed="rId3" cstate="print"/>
          <a:srcRect/>
          <a:stretch>
            <a:fillRect/>
          </a:stretch>
        </p:blipFill>
        <p:spPr bwMode="auto">
          <a:xfrm>
            <a:off x="7092950" y="190500"/>
            <a:ext cx="1803400" cy="392113"/>
          </a:xfrm>
          <a:prstGeom prst="rect">
            <a:avLst/>
          </a:prstGeom>
          <a:noFill/>
          <a:ln w="12700" cap="rnd">
            <a:noFill/>
            <a:round/>
            <a:headEnd/>
            <a:tailEnd/>
          </a:ln>
        </p:spPr>
      </p:pic>
      <p:pic>
        <p:nvPicPr>
          <p:cNvPr id="27654" name="Picture 2"/>
          <p:cNvPicPr>
            <a:picLocks noChangeAspect="1" noChangeArrowheads="1"/>
          </p:cNvPicPr>
          <p:nvPr/>
        </p:nvPicPr>
        <p:blipFill>
          <a:blip r:embed="rId4"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0" y="4768850"/>
            <a:ext cx="9145588" cy="1312863"/>
          </a:xfrm>
          <a:prstGeom prst="rect">
            <a:avLst/>
          </a:prstGeom>
          <a:noFill/>
          <a:ln w="12700" cap="rnd">
            <a:noFill/>
            <a:round/>
            <a:headEnd/>
            <a:tailEnd/>
          </a:ln>
        </p:spPr>
      </p:pic>
      <p:sp>
        <p:nvSpPr>
          <p:cNvPr id="29699"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700"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47DF11E-42FE-4D3C-91CD-6CB6EBC909A7}" type="slidenum">
              <a:rPr lang="en-US"/>
              <a:pPr>
                <a:defRPr/>
              </a:pPr>
              <a:t>‹#›</a:t>
            </a:fld>
            <a:endParaRPr lang="en-US" dirty="0"/>
          </a:p>
        </p:txBody>
      </p:sp>
      <p:pic>
        <p:nvPicPr>
          <p:cNvPr id="29702"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29703" name="Picture 2"/>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srcRect l="2505" r="6050" b="5032"/>
          <a:stretch>
            <a:fillRect/>
          </a:stretch>
        </p:blipFill>
        <p:spPr bwMode="auto">
          <a:xfrm>
            <a:off x="0" y="1439863"/>
            <a:ext cx="9145588" cy="4640262"/>
          </a:xfrm>
          <a:prstGeom prst="rect">
            <a:avLst/>
          </a:prstGeom>
          <a:noFill/>
          <a:ln w="12700" cap="rnd">
            <a:noFill/>
            <a:round/>
            <a:headEnd/>
            <a:tailEnd/>
          </a:ln>
        </p:spPr>
      </p:pic>
      <p:sp>
        <p:nvSpPr>
          <p:cNvPr id="31747"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8"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EC96918-53FB-4782-8008-1650049CC5A6}" type="slidenum">
              <a:rPr lang="en-US"/>
              <a:pPr>
                <a:defRPr/>
              </a:pPr>
              <a:t>‹#›</a:t>
            </a:fld>
            <a:endParaRPr lang="en-US" dirty="0"/>
          </a:p>
        </p:txBody>
      </p:sp>
      <p:pic>
        <p:nvPicPr>
          <p:cNvPr id="31750"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31751" name="Picture 2"/>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D89C2D-09D1-447D-928B-F5147B41D5B0}" type="slidenum">
              <a:rPr lang="en-US"/>
              <a:pPr>
                <a:defRPr/>
              </a:pPr>
              <a:t>‹#›</a:t>
            </a:fld>
            <a:endParaRPr lang="en-US" dirty="0"/>
          </a:p>
        </p:txBody>
      </p:sp>
      <p:pic>
        <p:nvPicPr>
          <p:cNvPr id="33797" name="Picture 2"/>
          <p:cNvPicPr>
            <a:picLocks noChangeAspect="1" noChangeArrowheads="1"/>
          </p:cNvPicPr>
          <p:nvPr/>
        </p:nvPicPr>
        <p:blipFill>
          <a:blip r:embed="rId3" cstate="print"/>
          <a:srcRect/>
          <a:stretch>
            <a:fillRect/>
          </a:stretch>
        </p:blipFill>
        <p:spPr bwMode="auto">
          <a:xfrm>
            <a:off x="7092950" y="190500"/>
            <a:ext cx="1803400" cy="392113"/>
          </a:xfrm>
          <a:prstGeom prst="rect">
            <a:avLst/>
          </a:prstGeom>
          <a:noFill/>
          <a:ln w="12700" cap="rnd">
            <a:noFill/>
            <a:round/>
            <a:headEnd/>
            <a:tailEnd/>
          </a:ln>
        </p:spPr>
      </p:pic>
      <p:pic>
        <p:nvPicPr>
          <p:cNvPr id="33798" name="Picture 1"/>
          <p:cNvPicPr>
            <a:picLocks noChangeAspect="1" noChangeArrowheads="1"/>
          </p:cNvPicPr>
          <p:nvPr/>
        </p:nvPicPr>
        <p:blipFill>
          <a:blip r:embed="rId4"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0" y="4768850"/>
            <a:ext cx="9145588" cy="1312863"/>
          </a:xfrm>
          <a:prstGeom prst="rect">
            <a:avLst/>
          </a:prstGeom>
          <a:noFill/>
          <a:ln w="12700" cap="rnd">
            <a:noFill/>
            <a:round/>
            <a:headEnd/>
            <a:tailEnd/>
          </a:ln>
        </p:spPr>
      </p:pic>
      <p:sp>
        <p:nvSpPr>
          <p:cNvPr id="35843"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4"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56964D-008E-4513-A45B-29F5407FECC5}" type="slidenum">
              <a:rPr lang="en-US"/>
              <a:pPr>
                <a:defRPr/>
              </a:pPr>
              <a:t>‹#›</a:t>
            </a:fld>
            <a:endParaRPr lang="en-US" dirty="0"/>
          </a:p>
        </p:txBody>
      </p:sp>
      <p:pic>
        <p:nvPicPr>
          <p:cNvPr id="35846"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35847" name="Picture 1"/>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srcRect l="2505" r="6050" b="5032"/>
          <a:stretch>
            <a:fillRect/>
          </a:stretch>
        </p:blipFill>
        <p:spPr bwMode="auto">
          <a:xfrm>
            <a:off x="0" y="1439863"/>
            <a:ext cx="9145588" cy="4640262"/>
          </a:xfrm>
          <a:prstGeom prst="rect">
            <a:avLst/>
          </a:prstGeom>
          <a:noFill/>
          <a:ln w="12700" cap="rnd">
            <a:noFill/>
            <a:round/>
            <a:headEnd/>
            <a:tailEnd/>
          </a:ln>
        </p:spPr>
      </p:pic>
      <p:sp>
        <p:nvSpPr>
          <p:cNvPr id="37891"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2"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8A2BE16-E89E-4DF4-AF77-7E9428770DE2}" type="slidenum">
              <a:rPr lang="en-US"/>
              <a:pPr>
                <a:defRPr/>
              </a:pPr>
              <a:t>‹#›</a:t>
            </a:fld>
            <a:endParaRPr lang="en-US" dirty="0"/>
          </a:p>
        </p:txBody>
      </p:sp>
      <p:pic>
        <p:nvPicPr>
          <p:cNvPr id="37894"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37895" name="Picture 1"/>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4768850"/>
            <a:ext cx="9145588" cy="1312863"/>
          </a:xfrm>
          <a:prstGeom prst="rect">
            <a:avLst/>
          </a:prstGeom>
          <a:noFill/>
          <a:ln w="12700" cap="rnd">
            <a:noFill/>
            <a:round/>
            <a:headEnd/>
            <a:tailEnd/>
          </a:ln>
        </p:spPr>
      </p:pic>
      <p:sp>
        <p:nvSpPr>
          <p:cNvPr id="4099"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DCF5D95-3E62-439C-A640-34B5CA7AFDA2}" type="slidenum">
              <a:rPr lang="en-US"/>
              <a:pPr>
                <a:defRPr/>
              </a:pPr>
              <a:t>‹#›</a:t>
            </a:fld>
            <a:endParaRPr lang="en-US" dirty="0"/>
          </a:p>
        </p:txBody>
      </p:sp>
      <p:pic>
        <p:nvPicPr>
          <p:cNvPr id="4102"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4103" name="Picture 1"/>
          <p:cNvPicPr>
            <a:picLocks noChangeAspect="1" noChangeArrowheads="1"/>
          </p:cNvPicPr>
          <p:nvPr/>
        </p:nvPicPr>
        <p:blipFill>
          <a:blip r:embed="rId5" cstate="print"/>
          <a:srcRect/>
          <a:stretch>
            <a:fillRect/>
          </a:stretch>
        </p:blipFill>
        <p:spPr bwMode="auto">
          <a:xfrm>
            <a:off x="0" y="6110288"/>
            <a:ext cx="9153525" cy="757237"/>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l="2505" r="6050" b="5032"/>
          <a:stretch>
            <a:fillRect/>
          </a:stretch>
        </p:blipFill>
        <p:spPr bwMode="auto">
          <a:xfrm>
            <a:off x="0" y="1439863"/>
            <a:ext cx="9145588" cy="4640262"/>
          </a:xfrm>
          <a:prstGeom prst="rect">
            <a:avLst/>
          </a:prstGeom>
          <a:noFill/>
          <a:ln w="12700" cap="rnd">
            <a:noFill/>
            <a:round/>
            <a:headEnd/>
            <a:tailEnd/>
          </a:ln>
        </p:spPr>
      </p:pic>
      <p:pic>
        <p:nvPicPr>
          <p:cNvPr id="6147" name="Picture 1"/>
          <p:cNvPicPr>
            <a:picLocks noChangeAspect="1" noChangeArrowheads="1"/>
          </p:cNvPicPr>
          <p:nvPr/>
        </p:nvPicPr>
        <p:blipFill>
          <a:blip r:embed="rId4" cstate="print"/>
          <a:srcRect/>
          <a:stretch>
            <a:fillRect/>
          </a:stretch>
        </p:blipFill>
        <p:spPr bwMode="auto">
          <a:xfrm>
            <a:off x="0" y="6110288"/>
            <a:ext cx="9153525" cy="757237"/>
          </a:xfrm>
          <a:prstGeom prst="rect">
            <a:avLst/>
          </a:prstGeom>
          <a:noFill/>
          <a:ln w="12700">
            <a:noFill/>
            <a:miter lim="800000"/>
            <a:headEnd/>
            <a:tailEnd/>
          </a:ln>
        </p:spPr>
      </p:pic>
      <p:sp>
        <p:nvSpPr>
          <p:cNvPr id="6148"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9"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478986A-2FB4-4D25-AB59-118452B96C8C}" type="slidenum">
              <a:rPr lang="en-US"/>
              <a:pPr>
                <a:defRPr/>
              </a:pPr>
              <a:t>‹#›</a:t>
            </a:fld>
            <a:endParaRPr lang="en-US" dirty="0"/>
          </a:p>
        </p:txBody>
      </p:sp>
      <p:pic>
        <p:nvPicPr>
          <p:cNvPr id="6151" name="Picture 2"/>
          <p:cNvPicPr>
            <a:picLocks noChangeAspect="1" noChangeArrowheads="1"/>
          </p:cNvPicPr>
          <p:nvPr/>
        </p:nvPicPr>
        <p:blipFill>
          <a:blip r:embed="rId5" cstate="print"/>
          <a:srcRect/>
          <a:stretch>
            <a:fillRect/>
          </a:stretch>
        </p:blipFill>
        <p:spPr bwMode="auto">
          <a:xfrm>
            <a:off x="7092950" y="190500"/>
            <a:ext cx="1803400" cy="392113"/>
          </a:xfrm>
          <a:prstGeom prst="rect">
            <a:avLst/>
          </a:prstGeom>
          <a:noFill/>
          <a:ln w="12700" cap="rnd">
            <a:noFill/>
            <a:round/>
            <a:headEnd/>
            <a:tailEnd/>
          </a:ln>
        </p:spPr>
      </p:pic>
    </p:spTree>
  </p:cSld>
  <p:clrMap bg1="lt1" tx1="dk1" bg2="lt2" tx2="dk2" accent1="accent1" accent2="accent2" accent3="accent3" accent4="accent4" accent5="accent5" accent6="accent6" hlink="hlink" folHlink="folHlink"/>
  <p:sldLayoutIdLst>
    <p:sldLayoutId id="2147483720"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699B321-48DC-43F7-AA56-AAF8408D4169}" type="slidenum">
              <a:rPr lang="en-US"/>
              <a:pPr>
                <a:defRPr/>
              </a:pPr>
              <a:t>‹#›</a:t>
            </a:fld>
            <a:endParaRPr lang="en-US" dirty="0"/>
          </a:p>
        </p:txBody>
      </p:sp>
      <p:pic>
        <p:nvPicPr>
          <p:cNvPr id="8197" name="Picture 2"/>
          <p:cNvPicPr>
            <a:picLocks noChangeAspect="1" noChangeArrowheads="1"/>
          </p:cNvPicPr>
          <p:nvPr/>
        </p:nvPicPr>
        <p:blipFill>
          <a:blip r:embed="rId3" cstate="print"/>
          <a:srcRect/>
          <a:stretch>
            <a:fillRect/>
          </a:stretch>
        </p:blipFill>
        <p:spPr bwMode="auto">
          <a:xfrm>
            <a:off x="7092950" y="190500"/>
            <a:ext cx="1803400" cy="392113"/>
          </a:xfrm>
          <a:prstGeom prst="rect">
            <a:avLst/>
          </a:prstGeom>
          <a:noFill/>
          <a:ln w="12700" cap="rnd">
            <a:noFill/>
            <a:round/>
            <a:headEnd/>
            <a:tailEnd/>
          </a:ln>
        </p:spPr>
      </p:pic>
      <p:pic>
        <p:nvPicPr>
          <p:cNvPr id="8198" name="Picture 1"/>
          <p:cNvPicPr>
            <a:picLocks noChangeAspect="1" noChangeArrowheads="1"/>
          </p:cNvPicPr>
          <p:nvPr/>
        </p:nvPicPr>
        <p:blipFill>
          <a:blip r:embed="rId4"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4768850"/>
            <a:ext cx="9145588" cy="1312863"/>
          </a:xfrm>
          <a:prstGeom prst="rect">
            <a:avLst/>
          </a:prstGeom>
          <a:noFill/>
          <a:ln w="12700" cap="rnd">
            <a:noFill/>
            <a:round/>
            <a:headEnd/>
            <a:tailEnd/>
          </a:ln>
        </p:spPr>
      </p:pic>
      <p:sp>
        <p:nvSpPr>
          <p:cNvPr id="10243"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0802316-2C43-4498-90B4-391481E4A50A}" type="slidenum">
              <a:rPr lang="en-US"/>
              <a:pPr>
                <a:defRPr/>
              </a:pPr>
              <a:t>‹#›</a:t>
            </a:fld>
            <a:endParaRPr lang="en-US" dirty="0"/>
          </a:p>
        </p:txBody>
      </p:sp>
      <p:pic>
        <p:nvPicPr>
          <p:cNvPr id="10246"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10247" name="Picture 1"/>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l="2505" r="6050" b="5032"/>
          <a:stretch>
            <a:fillRect/>
          </a:stretch>
        </p:blipFill>
        <p:spPr bwMode="auto">
          <a:xfrm>
            <a:off x="0" y="1439863"/>
            <a:ext cx="9145588" cy="4640262"/>
          </a:xfrm>
          <a:prstGeom prst="rect">
            <a:avLst/>
          </a:prstGeom>
          <a:noFill/>
          <a:ln w="12700" cap="rnd">
            <a:noFill/>
            <a:round/>
            <a:headEnd/>
            <a:tailEnd/>
          </a:ln>
        </p:spPr>
      </p:pic>
      <p:sp>
        <p:nvSpPr>
          <p:cNvPr id="12291"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0D22E31-7275-417C-A3B9-91BAF5ED2599}" type="slidenum">
              <a:rPr lang="en-US"/>
              <a:pPr>
                <a:defRPr/>
              </a:pPr>
              <a:t>‹#›</a:t>
            </a:fld>
            <a:endParaRPr lang="en-US" dirty="0"/>
          </a:p>
        </p:txBody>
      </p:sp>
      <p:pic>
        <p:nvPicPr>
          <p:cNvPr id="12294"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12295" name="Picture 1"/>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gray">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gray">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bwMode="gray">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078648D-A596-485F-8DD1-EA2F7E4F5858}" type="slidenum">
              <a:rPr lang="en-US"/>
              <a:pPr>
                <a:defRPr/>
              </a:pPr>
              <a:t>‹#›</a:t>
            </a:fld>
            <a:endParaRPr lang="en-US" dirty="0"/>
          </a:p>
        </p:txBody>
      </p:sp>
      <p:pic>
        <p:nvPicPr>
          <p:cNvPr id="14341" name="Picture 2"/>
          <p:cNvPicPr>
            <a:picLocks noChangeAspect="1" noChangeArrowheads="1"/>
          </p:cNvPicPr>
          <p:nvPr/>
        </p:nvPicPr>
        <p:blipFill>
          <a:blip r:embed="rId7" cstate="print"/>
          <a:srcRect/>
          <a:stretch>
            <a:fillRect/>
          </a:stretch>
        </p:blipFill>
        <p:spPr bwMode="gray">
          <a:xfrm>
            <a:off x="7092950" y="190500"/>
            <a:ext cx="1803400" cy="392113"/>
          </a:xfrm>
          <a:prstGeom prst="rect">
            <a:avLst/>
          </a:prstGeom>
          <a:noFill/>
          <a:ln w="12700" cap="rnd">
            <a:noFill/>
            <a:round/>
            <a:headEnd/>
            <a:tailEnd/>
          </a:ln>
        </p:spPr>
      </p:pic>
      <p:pic>
        <p:nvPicPr>
          <p:cNvPr id="14342" name="Picture 1"/>
          <p:cNvPicPr>
            <a:picLocks noChangeAspect="1" noChangeArrowheads="1"/>
          </p:cNvPicPr>
          <p:nvPr/>
        </p:nvPicPr>
        <p:blipFill>
          <a:blip r:embed="rId8" cstate="print"/>
          <a:srcRect/>
          <a:stretch>
            <a:fillRect/>
          </a:stretch>
        </p:blipFill>
        <p:spPr bwMode="gray">
          <a:xfrm>
            <a:off x="0" y="6105525"/>
            <a:ext cx="9148763" cy="757238"/>
          </a:xfrm>
          <a:prstGeom prst="rect">
            <a:avLst/>
          </a:prstGeom>
          <a:noFill/>
          <a:ln w="12700">
            <a:noFill/>
            <a:miter lim="800000"/>
            <a:headEnd/>
            <a:tailEnd/>
          </a:ln>
        </p:spPr>
      </p:pic>
      <p:grpSp>
        <p:nvGrpSpPr>
          <p:cNvPr id="7" name="Gruppieren 6"/>
          <p:cNvGrpSpPr/>
          <p:nvPr/>
        </p:nvGrpSpPr>
        <p:grpSpPr bwMode="gray">
          <a:xfrm>
            <a:off x="119924" y="761344"/>
            <a:ext cx="311150" cy="304800"/>
            <a:chOff x="369888" y="609600"/>
            <a:chExt cx="544512" cy="533400"/>
          </a:xfrm>
        </p:grpSpPr>
        <p:sp>
          <p:nvSpPr>
            <p:cNvPr id="8" name="Freeform 6"/>
            <p:cNvSpPr>
              <a:spLocks/>
            </p:cNvSpPr>
            <p:nvPr userDrawn="1"/>
          </p:nvSpPr>
          <p:spPr bwMode="gray">
            <a:xfrm>
              <a:off x="369888" y="609600"/>
              <a:ext cx="544512" cy="533400"/>
            </a:xfrm>
            <a:custGeom>
              <a:avLst/>
              <a:gdLst>
                <a:gd name="T0" fmla="*/ 2147483647 w 272"/>
                <a:gd name="T1" fmla="*/ 0 h 274"/>
                <a:gd name="T2" fmla="*/ 2147483647 w 272"/>
                <a:gd name="T3" fmla="*/ 0 h 274"/>
                <a:gd name="T4" fmla="*/ 2147483647 w 272"/>
                <a:gd name="T5" fmla="*/ 0 h 274"/>
                <a:gd name="T6" fmla="*/ 0 w 272"/>
                <a:gd name="T7" fmla="*/ 2147483647 h 274"/>
                <a:gd name="T8" fmla="*/ 0 w 272"/>
                <a:gd name="T9" fmla="*/ 2147483647 h 274"/>
                <a:gd name="T10" fmla="*/ 0 w 272"/>
                <a:gd name="T11" fmla="*/ 2147483647 h 274"/>
                <a:gd name="T12" fmla="*/ 0 w 272"/>
                <a:gd name="T13" fmla="*/ 2147483647 h 274"/>
                <a:gd name="T14" fmla="*/ 2147483647 w 272"/>
                <a:gd name="T15" fmla="*/ 2147483647 h 274"/>
                <a:gd name="T16" fmla="*/ 2147483647 w 272"/>
                <a:gd name="T17" fmla="*/ 2147483647 h 274"/>
                <a:gd name="T18" fmla="*/ 2147483647 w 272"/>
                <a:gd name="T19" fmla="*/ 2147483647 h 274"/>
                <a:gd name="T20" fmla="*/ 2147483647 w 272"/>
                <a:gd name="T21" fmla="*/ 2147483647 h 274"/>
                <a:gd name="T22" fmla="*/ 2147483647 w 272"/>
                <a:gd name="T23" fmla="*/ 2147483647 h 274"/>
                <a:gd name="T24" fmla="*/ 2147483647 w 272"/>
                <a:gd name="T25" fmla="*/ 2147483647 h 274"/>
                <a:gd name="T26" fmla="*/ 2147483647 w 272"/>
                <a:gd name="T27" fmla="*/ 0 h 274"/>
                <a:gd name="T28" fmla="*/ 2147483647 w 272"/>
                <a:gd name="T29" fmla="*/ 0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2"/>
                <a:gd name="T46" fmla="*/ 0 h 274"/>
                <a:gd name="T47" fmla="*/ 272 w 272"/>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2" h="274">
                  <a:moveTo>
                    <a:pt x="175" y="0"/>
                  </a:moveTo>
                  <a:cubicBezTo>
                    <a:pt x="140" y="0"/>
                    <a:pt x="140" y="0"/>
                    <a:pt x="140" y="0"/>
                  </a:cubicBezTo>
                  <a:cubicBezTo>
                    <a:pt x="97" y="0"/>
                    <a:pt x="97" y="0"/>
                    <a:pt x="97" y="0"/>
                  </a:cubicBezTo>
                  <a:cubicBezTo>
                    <a:pt x="43" y="0"/>
                    <a:pt x="0" y="44"/>
                    <a:pt x="0" y="98"/>
                  </a:cubicBezTo>
                  <a:cubicBezTo>
                    <a:pt x="0" y="100"/>
                    <a:pt x="0" y="100"/>
                    <a:pt x="0" y="100"/>
                  </a:cubicBezTo>
                  <a:cubicBezTo>
                    <a:pt x="0" y="176"/>
                    <a:pt x="0" y="176"/>
                    <a:pt x="0" y="176"/>
                  </a:cubicBezTo>
                  <a:cubicBezTo>
                    <a:pt x="0" y="274"/>
                    <a:pt x="0" y="274"/>
                    <a:pt x="0" y="274"/>
                  </a:cubicBezTo>
                  <a:cubicBezTo>
                    <a:pt x="97" y="274"/>
                    <a:pt x="97" y="274"/>
                    <a:pt x="97" y="274"/>
                  </a:cubicBezTo>
                  <a:cubicBezTo>
                    <a:pt x="132" y="274"/>
                    <a:pt x="132" y="274"/>
                    <a:pt x="132" y="274"/>
                  </a:cubicBezTo>
                  <a:cubicBezTo>
                    <a:pt x="175" y="274"/>
                    <a:pt x="175" y="274"/>
                    <a:pt x="175" y="274"/>
                  </a:cubicBezTo>
                  <a:cubicBezTo>
                    <a:pt x="228" y="274"/>
                    <a:pt x="272" y="230"/>
                    <a:pt x="272" y="176"/>
                  </a:cubicBezTo>
                  <a:cubicBezTo>
                    <a:pt x="272" y="174"/>
                    <a:pt x="272" y="174"/>
                    <a:pt x="272" y="174"/>
                  </a:cubicBezTo>
                  <a:cubicBezTo>
                    <a:pt x="272" y="98"/>
                    <a:pt x="272" y="98"/>
                    <a:pt x="272" y="98"/>
                  </a:cubicBezTo>
                  <a:cubicBezTo>
                    <a:pt x="272" y="0"/>
                    <a:pt x="272" y="0"/>
                    <a:pt x="272" y="0"/>
                  </a:cubicBezTo>
                  <a:lnTo>
                    <a:pt x="175" y="0"/>
                  </a:lnTo>
                  <a:close/>
                </a:path>
              </a:pathLst>
            </a:custGeom>
            <a:solidFill>
              <a:srgbClr val="EC008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entury Gothic" pitchFamily="34" charset="0"/>
                <a:ea typeface="+mn-ea"/>
                <a:cs typeface="Arial" charset="0"/>
              </a:endParaRPr>
            </a:p>
          </p:txBody>
        </p:sp>
        <p:sp>
          <p:nvSpPr>
            <p:cNvPr id="9" name="Freeform 8"/>
            <p:cNvSpPr>
              <a:spLocks/>
            </p:cNvSpPr>
            <p:nvPr userDrawn="1"/>
          </p:nvSpPr>
          <p:spPr bwMode="gray">
            <a:xfrm>
              <a:off x="674688" y="685800"/>
              <a:ext cx="152400" cy="152400"/>
            </a:xfrm>
            <a:custGeom>
              <a:avLst/>
              <a:gdLst>
                <a:gd name="T0" fmla="*/ 2147483647 w 1193"/>
                <a:gd name="T1" fmla="*/ 2147483647 h 1194"/>
                <a:gd name="T2" fmla="*/ 2147483647 w 1193"/>
                <a:gd name="T3" fmla="*/ 2147483647 h 1194"/>
                <a:gd name="T4" fmla="*/ 2147483647 w 1193"/>
                <a:gd name="T5" fmla="*/ 2147483647 h 1194"/>
                <a:gd name="T6" fmla="*/ 2147483647 w 1193"/>
                <a:gd name="T7" fmla="*/ 2147483647 h 1194"/>
                <a:gd name="T8" fmla="*/ 2147483647 w 1193"/>
                <a:gd name="T9" fmla="*/ 0 h 1194"/>
                <a:gd name="T10" fmla="*/ 2147483647 w 1193"/>
                <a:gd name="T11" fmla="*/ 0 h 1194"/>
                <a:gd name="T12" fmla="*/ 2147483647 w 1193"/>
                <a:gd name="T13" fmla="*/ 2147483647 h 1194"/>
                <a:gd name="T14" fmla="*/ 2147483647 w 1193"/>
                <a:gd name="T15" fmla="*/ 2147483647 h 1194"/>
                <a:gd name="T16" fmla="*/ 0 w 1193"/>
                <a:gd name="T17" fmla="*/ 2147483647 h 1194"/>
                <a:gd name="T18" fmla="*/ 2147483647 w 1193"/>
                <a:gd name="T19" fmla="*/ 2147483647 h 1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3"/>
                <a:gd name="T31" fmla="*/ 0 h 1194"/>
                <a:gd name="T32" fmla="*/ 1193 w 1193"/>
                <a:gd name="T33" fmla="*/ 1194 h 1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3" h="1194">
                  <a:moveTo>
                    <a:pt x="153" y="1194"/>
                  </a:moveTo>
                  <a:lnTo>
                    <a:pt x="973" y="374"/>
                  </a:lnTo>
                  <a:lnTo>
                    <a:pt x="973" y="995"/>
                  </a:lnTo>
                  <a:lnTo>
                    <a:pt x="1193" y="776"/>
                  </a:lnTo>
                  <a:lnTo>
                    <a:pt x="1193" y="0"/>
                  </a:lnTo>
                  <a:lnTo>
                    <a:pt x="418" y="0"/>
                  </a:lnTo>
                  <a:lnTo>
                    <a:pt x="198" y="220"/>
                  </a:lnTo>
                  <a:lnTo>
                    <a:pt x="820" y="220"/>
                  </a:lnTo>
                  <a:lnTo>
                    <a:pt x="0" y="1038"/>
                  </a:lnTo>
                  <a:lnTo>
                    <a:pt x="153" y="1194"/>
                  </a:lnTo>
                  <a:close/>
                </a:path>
              </a:pathLst>
            </a:custGeom>
            <a:solidFill>
              <a:srgbClr val="FFFFFF"/>
            </a:solidFill>
            <a:ln w="9525">
              <a:noFill/>
              <a:round/>
              <a:headEnd/>
              <a:tailEnd/>
            </a:ln>
          </p:spPr>
          <p:txBody>
            <a:bodyPr/>
            <a:lstStyle/>
            <a:p>
              <a:endParaRPr lang="en-US" sz="2800" baseline="0">
                <a:latin typeface="Century Gothic" pitchFamily="34" charset="0"/>
                <a:cs typeface="Arial" charset="0"/>
              </a:endParaRPr>
            </a:p>
          </p:txBody>
        </p:sp>
      </p:grpSp>
    </p:spTree>
  </p:cSld>
  <p:clrMap bg1="lt1" tx1="dk1" bg2="lt2" tx2="dk2" accent1="accent1" accent2="accent2" accent3="accent3" accent4="accent4" accent5="accent5" accent6="accent6" hlink="hlink" folHlink="folHlink"/>
  <p:sldLayoutIdLst>
    <p:sldLayoutId id="2147483724" r:id="rId1"/>
    <p:sldLayoutId id="2147483738" r:id="rId2"/>
    <p:sldLayoutId id="2147483740" r:id="rId3"/>
    <p:sldLayoutId id="2147483742" r:id="rId4"/>
    <p:sldLayoutId id="2147483743" r:id="rId5"/>
  </p:sldLayoutIdLst>
  <p:hf sldNum="0"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4768850"/>
            <a:ext cx="9145588" cy="1312863"/>
          </a:xfrm>
          <a:prstGeom prst="rect">
            <a:avLst/>
          </a:prstGeom>
          <a:noFill/>
          <a:ln w="12700" cap="rnd">
            <a:noFill/>
            <a:round/>
            <a:headEnd/>
            <a:tailEnd/>
          </a:ln>
        </p:spPr>
      </p:pic>
      <p:sp>
        <p:nvSpPr>
          <p:cNvPr id="16387"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8"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1A8F88C-7BFB-453D-8CE7-9535A7F0CDA3}" type="slidenum">
              <a:rPr lang="en-US"/>
              <a:pPr>
                <a:defRPr/>
              </a:pPr>
              <a:t>‹#›</a:t>
            </a:fld>
            <a:endParaRPr lang="en-US" dirty="0"/>
          </a:p>
        </p:txBody>
      </p:sp>
      <p:pic>
        <p:nvPicPr>
          <p:cNvPr id="16390"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16391" name="Picture 1"/>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2505" r="6050" b="5032"/>
          <a:stretch>
            <a:fillRect/>
          </a:stretch>
        </p:blipFill>
        <p:spPr bwMode="auto">
          <a:xfrm>
            <a:off x="0" y="1439863"/>
            <a:ext cx="9145588" cy="4640262"/>
          </a:xfrm>
          <a:prstGeom prst="rect">
            <a:avLst/>
          </a:prstGeom>
          <a:noFill/>
          <a:ln w="12700" cap="rnd">
            <a:noFill/>
            <a:round/>
            <a:headEnd/>
            <a:tailEnd/>
          </a:ln>
        </p:spPr>
      </p:pic>
      <p:sp>
        <p:nvSpPr>
          <p:cNvPr id="19459" name="Title Placeholder 1"/>
          <p:cNvSpPr>
            <a:spLocks noGrp="1"/>
          </p:cNvSpPr>
          <p:nvPr>
            <p:ph type="title"/>
          </p:nvPr>
        </p:nvSpPr>
        <p:spPr bwMode="auto">
          <a:xfrm>
            <a:off x="457200" y="609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0" name="Text Placeholder 2"/>
          <p:cNvSpPr>
            <a:spLocks noGrp="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16p</a:t>
            </a:r>
          </a:p>
          <a:p>
            <a:pPr lvl="1"/>
            <a:r>
              <a:rPr lang="fr-FR" smtClean="0"/>
              <a:t>Century Gothic 14p</a:t>
            </a:r>
          </a:p>
          <a:p>
            <a:pPr lvl="2"/>
            <a:r>
              <a:rPr lang="fr-FR" smtClean="0"/>
              <a:t>Century Gothic 12p</a:t>
            </a:r>
            <a:endParaRPr lang="en-US" smtClean="0"/>
          </a:p>
        </p:txBody>
      </p:sp>
      <p:sp>
        <p:nvSpPr>
          <p:cNvPr id="6"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C3B3A60-196D-4E6A-9522-44445441C91D}" type="slidenum">
              <a:rPr lang="en-US"/>
              <a:pPr>
                <a:defRPr/>
              </a:pPr>
              <a:t>‹#›</a:t>
            </a:fld>
            <a:endParaRPr lang="en-US" dirty="0"/>
          </a:p>
        </p:txBody>
      </p:sp>
      <p:pic>
        <p:nvPicPr>
          <p:cNvPr id="19462" name="Picture 2"/>
          <p:cNvPicPr>
            <a:picLocks noChangeAspect="1" noChangeArrowheads="1"/>
          </p:cNvPicPr>
          <p:nvPr/>
        </p:nvPicPr>
        <p:blipFill>
          <a:blip r:embed="rId4" cstate="print"/>
          <a:srcRect/>
          <a:stretch>
            <a:fillRect/>
          </a:stretch>
        </p:blipFill>
        <p:spPr bwMode="auto">
          <a:xfrm>
            <a:off x="7092950" y="190500"/>
            <a:ext cx="1803400" cy="392113"/>
          </a:xfrm>
          <a:prstGeom prst="rect">
            <a:avLst/>
          </a:prstGeom>
          <a:noFill/>
          <a:ln w="12700" cap="rnd">
            <a:noFill/>
            <a:round/>
            <a:headEnd/>
            <a:tailEnd/>
          </a:ln>
        </p:spPr>
      </p:pic>
      <p:pic>
        <p:nvPicPr>
          <p:cNvPr id="19463" name="Picture 1"/>
          <p:cNvPicPr>
            <a:picLocks noChangeAspect="1" noChangeArrowheads="1"/>
          </p:cNvPicPr>
          <p:nvPr/>
        </p:nvPicPr>
        <p:blipFill>
          <a:blip r:embed="rId5" cstate="print"/>
          <a:srcRect/>
          <a:stretch>
            <a:fillRect/>
          </a:stretch>
        </p:blipFill>
        <p:spPr bwMode="auto">
          <a:xfrm>
            <a:off x="0" y="6105525"/>
            <a:ext cx="9148763" cy="757238"/>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sldNum="0" hdr="0" ftr="0" dt="0"/>
  <p:txStyles>
    <p:title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sz="1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0.jpeg"/><Relationship Id="rId7" Type="http://schemas.openxmlformats.org/officeDocument/2006/relationships/image" Target="../media/image45.png"/><Relationship Id="rId12" Type="http://schemas.openxmlformats.org/officeDocument/2006/relationships/image" Target="../media/image14.png"/><Relationship Id="rId2" Type="http://schemas.openxmlformats.org/officeDocument/2006/relationships/image" Target="../media/image69.jpeg"/><Relationship Id="rId1" Type="http://schemas.openxmlformats.org/officeDocument/2006/relationships/slideLayout" Target="../slideLayouts/slideLayout10.xml"/><Relationship Id="rId6" Type="http://schemas.openxmlformats.org/officeDocument/2006/relationships/image" Target="../media/image79.png"/><Relationship Id="rId11" Type="http://schemas.openxmlformats.org/officeDocument/2006/relationships/image" Target="../media/image13.png"/><Relationship Id="rId5" Type="http://schemas.openxmlformats.org/officeDocument/2006/relationships/image" Target="../media/image78.png"/><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81.jpeg"/></Relationships>
</file>

<file path=ppt/slides/_rels/slide11.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4.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2.png"/><Relationship Id="rId3" Type="http://schemas.openxmlformats.org/officeDocument/2006/relationships/image" Target="../media/image85.png"/><Relationship Id="rId7" Type="http://schemas.openxmlformats.org/officeDocument/2006/relationships/image" Target="../media/image87.png"/><Relationship Id="rId12" Type="http://schemas.openxmlformats.org/officeDocument/2006/relationships/image" Target="../media/image9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microsoft.com/office/2007/relationships/hdphoto" Target="../media/hdphoto2.wdp"/><Relationship Id="rId11" Type="http://schemas.openxmlformats.org/officeDocument/2006/relationships/image" Target="../media/image90.png"/><Relationship Id="rId5" Type="http://schemas.openxmlformats.org/officeDocument/2006/relationships/image" Target="../media/image86.jpeg"/><Relationship Id="rId15" Type="http://schemas.openxmlformats.org/officeDocument/2006/relationships/image" Target="../media/image14.png"/><Relationship Id="rId10" Type="http://schemas.openxmlformats.org/officeDocument/2006/relationships/image" Target="../media/image89.jpeg"/><Relationship Id="rId4" Type="http://schemas.microsoft.com/office/2007/relationships/hdphoto" Target="../media/hdphoto1.wdp"/><Relationship Id="rId9" Type="http://schemas.openxmlformats.org/officeDocument/2006/relationships/image" Target="../media/image88.pn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3.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5.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3.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jpeg"/><Relationship Id="rId9" Type="http://schemas.openxmlformats.org/officeDocument/2006/relationships/image" Target="../media/image103.pn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1.xml"/><Relationship Id="rId7"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2.png"/><Relationship Id="rId7" Type="http://schemas.openxmlformats.org/officeDocument/2006/relationships/image" Target="../media/image13.png"/><Relationship Id="rId2" Type="http://schemas.openxmlformats.org/officeDocument/2006/relationships/image" Target="../media/image111.png"/><Relationship Id="rId1" Type="http://schemas.openxmlformats.org/officeDocument/2006/relationships/slideLayout" Target="../slideLayouts/slideLayout11.xml"/><Relationship Id="rId6" Type="http://schemas.openxmlformats.org/officeDocument/2006/relationships/image" Target="../media/image114.png"/><Relationship Id="rId5" Type="http://schemas.openxmlformats.org/officeDocument/2006/relationships/image" Target="../media/image70.jpeg"/><Relationship Id="rId4" Type="http://schemas.openxmlformats.org/officeDocument/2006/relationships/image" Target="../media/image1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6.png"/></Relationships>
</file>

<file path=ppt/slides/_rels/slide1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18" Type="http://schemas.openxmlformats.org/officeDocument/2006/relationships/hyperlink" Target="http://www.hitech-online.ru/" TargetMode="External"/><Relationship Id="rId26" Type="http://schemas.openxmlformats.org/officeDocument/2006/relationships/image" Target="../media/image36.png"/><Relationship Id="rId3" Type="http://schemas.openxmlformats.org/officeDocument/2006/relationships/image" Target="../media/image20.gif"/><Relationship Id="rId21" Type="http://schemas.openxmlformats.org/officeDocument/2006/relationships/image" Target="../media/image32.gif"/><Relationship Id="rId34" Type="http://schemas.openxmlformats.org/officeDocument/2006/relationships/image" Target="../media/image43.png"/><Relationship Id="rId7" Type="http://schemas.openxmlformats.org/officeDocument/2006/relationships/image" Target="../media/image23.png"/><Relationship Id="rId12" Type="http://schemas.openxmlformats.org/officeDocument/2006/relationships/image" Target="../media/image27.png"/><Relationship Id="rId17" Type="http://schemas.openxmlformats.org/officeDocument/2006/relationships/image" Target="../media/image30.png"/><Relationship Id="rId25" Type="http://schemas.openxmlformats.org/officeDocument/2006/relationships/image" Target="../media/image35.png"/><Relationship Id="rId33"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hyperlink" Target="http://www.osp.ru/" TargetMode="External"/><Relationship Id="rId20" Type="http://schemas.openxmlformats.org/officeDocument/2006/relationships/hyperlink" Target="http://www.nodevice.ru/" TargetMode="External"/><Relationship Id="rId29"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6.png"/><Relationship Id="rId24" Type="http://schemas.openxmlformats.org/officeDocument/2006/relationships/image" Target="../media/image34.gif"/><Relationship Id="rId32" Type="http://schemas.openxmlformats.org/officeDocument/2006/relationships/image" Target="../media/image41.png"/><Relationship Id="rId5" Type="http://schemas.openxmlformats.org/officeDocument/2006/relationships/hyperlink" Target="http://www.myjane.ru/" TargetMode="External"/><Relationship Id="rId15" Type="http://schemas.openxmlformats.org/officeDocument/2006/relationships/image" Target="../media/image29.gif"/><Relationship Id="rId23" Type="http://schemas.openxmlformats.org/officeDocument/2006/relationships/hyperlink" Target="http://www.rb.ru/" TargetMode="External"/><Relationship Id="rId28" Type="http://schemas.openxmlformats.org/officeDocument/2006/relationships/image" Target="../media/image37.jpeg"/><Relationship Id="rId36" Type="http://schemas.openxmlformats.org/officeDocument/2006/relationships/image" Target="../media/image14.png"/><Relationship Id="rId10" Type="http://schemas.openxmlformats.org/officeDocument/2006/relationships/image" Target="../media/image25.gif"/><Relationship Id="rId19" Type="http://schemas.openxmlformats.org/officeDocument/2006/relationships/image" Target="../media/image31.gif"/><Relationship Id="rId31" Type="http://schemas.openxmlformats.org/officeDocument/2006/relationships/image" Target="../media/image40.png"/><Relationship Id="rId4" Type="http://schemas.openxmlformats.org/officeDocument/2006/relationships/image" Target="../media/image21.png"/><Relationship Id="rId9" Type="http://schemas.openxmlformats.org/officeDocument/2006/relationships/hyperlink" Target="http://www.liveresult.ru/" TargetMode="External"/><Relationship Id="rId14" Type="http://schemas.openxmlformats.org/officeDocument/2006/relationships/hyperlink" Target="http://citforum.ru/" TargetMode="External"/><Relationship Id="rId22" Type="http://schemas.openxmlformats.org/officeDocument/2006/relationships/image" Target="../media/image33.gif"/><Relationship Id="rId27" Type="http://schemas.openxmlformats.org/officeDocument/2006/relationships/hyperlink" Target="http://www.vesti.ru/" TargetMode="External"/><Relationship Id="rId30" Type="http://schemas.openxmlformats.org/officeDocument/2006/relationships/image" Target="../media/image39.png"/><Relationship Id="rId35"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18" Type="http://schemas.openxmlformats.org/officeDocument/2006/relationships/hyperlink" Target="http://www.citibank.ru/russia/main/rus/home.htm" TargetMode="External"/><Relationship Id="rId26" Type="http://schemas.openxmlformats.org/officeDocument/2006/relationships/image" Target="../media/image63.jpeg"/><Relationship Id="rId3" Type="http://schemas.openxmlformats.org/officeDocument/2006/relationships/image" Target="../media/image44.png"/><Relationship Id="rId21" Type="http://schemas.openxmlformats.org/officeDocument/2006/relationships/hyperlink" Target="http://tengrinews.kz/userdata/431fadd0cb67a7d13f2895c76a43c44b.jpg" TargetMode="External"/><Relationship Id="rId7" Type="http://schemas.openxmlformats.org/officeDocument/2006/relationships/image" Target="../media/image48.jpeg"/><Relationship Id="rId12" Type="http://schemas.openxmlformats.org/officeDocument/2006/relationships/image" Target="../media/image53.png"/><Relationship Id="rId17" Type="http://schemas.openxmlformats.org/officeDocument/2006/relationships/image" Target="../media/image57.gif"/><Relationship Id="rId25" Type="http://schemas.openxmlformats.org/officeDocument/2006/relationships/image" Target="../media/image62.jpeg"/><Relationship Id="rId2" Type="http://schemas.openxmlformats.org/officeDocument/2006/relationships/notesSlide" Target="../notesSlides/notesSlide4.xml"/><Relationship Id="rId16" Type="http://schemas.openxmlformats.org/officeDocument/2006/relationships/hyperlink" Target="http://www.google.com/chrome" TargetMode="External"/><Relationship Id="rId20" Type="http://schemas.openxmlformats.org/officeDocument/2006/relationships/image" Target="../media/image59.png"/><Relationship Id="rId29"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1.jpeg"/><Relationship Id="rId32" Type="http://schemas.openxmlformats.org/officeDocument/2006/relationships/image" Target="../media/image14.png"/><Relationship Id="rId5" Type="http://schemas.openxmlformats.org/officeDocument/2006/relationships/image" Target="../media/image46.jpeg"/><Relationship Id="rId15" Type="http://schemas.openxmlformats.org/officeDocument/2006/relationships/image" Target="../media/image56.png"/><Relationship Id="rId23" Type="http://schemas.openxmlformats.org/officeDocument/2006/relationships/hyperlink" Target="http://img.ibtimes.com/www/data/images/full/2010/12/20/56617-exxon.jpg" TargetMode="External"/><Relationship Id="rId28" Type="http://schemas.openxmlformats.org/officeDocument/2006/relationships/image" Target="../media/image65.jpeg"/><Relationship Id="rId10" Type="http://schemas.openxmlformats.org/officeDocument/2006/relationships/image" Target="../media/image51.png"/><Relationship Id="rId19" Type="http://schemas.openxmlformats.org/officeDocument/2006/relationships/image" Target="../media/image58.gif"/><Relationship Id="rId31" Type="http://schemas.openxmlformats.org/officeDocument/2006/relationships/image" Target="../media/image13.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0.jpeg"/><Relationship Id="rId27" Type="http://schemas.openxmlformats.org/officeDocument/2006/relationships/image" Target="../media/image64.jpeg"/><Relationship Id="rId30"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0.jpeg"/><Relationship Id="rId7" Type="http://schemas.openxmlformats.org/officeDocument/2006/relationships/image" Target="../media/image13.png"/><Relationship Id="rId2" Type="http://schemas.openxmlformats.org/officeDocument/2006/relationships/image" Target="../media/image69.jpeg"/><Relationship Id="rId1" Type="http://schemas.openxmlformats.org/officeDocument/2006/relationships/slideLayout" Target="../slideLayouts/slideLayout1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0.jpeg"/><Relationship Id="rId7" Type="http://schemas.openxmlformats.org/officeDocument/2006/relationships/image" Target="../media/image75.png"/><Relationship Id="rId2" Type="http://schemas.openxmlformats.org/officeDocument/2006/relationships/image" Target="../media/image69.jpeg"/><Relationship Id="rId1" Type="http://schemas.openxmlformats.org/officeDocument/2006/relationships/slideLayout" Target="../slideLayouts/slideLayout10.xml"/><Relationship Id="rId6" Type="http://schemas.openxmlformats.org/officeDocument/2006/relationships/image" Target="../media/image74.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Прямоугольник 14"/>
          <p:cNvSpPr/>
          <p:nvPr/>
        </p:nvSpPr>
        <p:spPr bwMode="auto">
          <a:xfrm>
            <a:off x="0" y="0"/>
            <a:ext cx="9144000" cy="1995854"/>
          </a:xfrm>
          <a:prstGeom prst="rect">
            <a:avLst/>
          </a:prstGeom>
          <a:solidFill>
            <a:schemeClr val="tx1">
              <a:lumMod val="95000"/>
              <a:lumOff val="5000"/>
            </a:schemeClr>
          </a:solidFill>
          <a:ln w="9525" cap="flat" cmpd="sng" algn="ctr">
            <a:solidFill>
              <a:schemeClr val="bg1">
                <a:lumMod val="75000"/>
              </a:schemeClr>
            </a:solidFill>
            <a:prstDash val="solid"/>
            <a:round/>
            <a:headEnd type="none" w="med" len="med"/>
            <a:tailEnd type="none" w="med" len="med"/>
          </a:ln>
          <a:effectLst/>
        </p:spPr>
        <p:txBody>
          <a:bodyPr lIns="0" tIns="46800" rIns="90000" bIns="46800" rtlCol="0" anchor="ctr"/>
          <a:lstStyle/>
          <a:p>
            <a:pPr marL="85725" algn="ctr" eaLnBrk="0" hangingPunct="0"/>
            <a:endParaRPr lang="ru-RU" sz="2000" b="1" dirty="0">
              <a:solidFill>
                <a:schemeClr val="accent3"/>
              </a:solidFill>
              <a:latin typeface="+mn-lt"/>
              <a:ea typeface="ＭＳ Ｐゴシック" pitchFamily="1" charset="-128"/>
            </a:endParaRPr>
          </a:p>
        </p:txBody>
      </p:sp>
      <p:sp>
        <p:nvSpPr>
          <p:cNvPr id="11" name="Rectangle 10"/>
          <p:cNvSpPr/>
          <p:nvPr/>
        </p:nvSpPr>
        <p:spPr bwMode="auto">
          <a:xfrm>
            <a:off x="260838" y="194693"/>
            <a:ext cx="1753987" cy="1625316"/>
          </a:xfrm>
          <a:prstGeom prst="rect">
            <a:avLst/>
          </a:prstGeom>
          <a:solidFill>
            <a:srgbClr val="FF0000"/>
          </a:solidFill>
          <a:ln w="9525" cap="flat" cmpd="sng" algn="ctr">
            <a:solidFill>
              <a:schemeClr val="bg1">
                <a:lumMod val="75000"/>
              </a:schemeClr>
            </a:solidFill>
            <a:prstDash val="solid"/>
            <a:round/>
            <a:headEnd type="none" w="med" len="med"/>
            <a:tailEnd type="none" w="med" len="med"/>
          </a:ln>
          <a:effectLst/>
        </p:spPr>
        <p:txBody>
          <a:bodyPr lIns="0" tIns="46800" rIns="90000" bIns="46800" rtlCol="0" anchor="ctr"/>
          <a:lstStyle/>
          <a:p>
            <a:pPr marL="85725" algn="ctr" eaLnBrk="0" hangingPunct="0"/>
            <a:r>
              <a:rPr lang="en-US" sz="7500" b="1" dirty="0" smtClean="0">
                <a:solidFill>
                  <a:schemeClr val="bg1"/>
                </a:solidFill>
                <a:latin typeface="+mn-lt"/>
                <a:ea typeface="ＭＳ Ｐゴシック" pitchFamily="1" charset="-128"/>
              </a:rPr>
              <a:t>x2</a:t>
            </a:r>
            <a:endParaRPr lang="ru-RU" sz="7500" b="1" dirty="0">
              <a:solidFill>
                <a:schemeClr val="bg1"/>
              </a:solidFill>
              <a:latin typeface="+mn-lt"/>
              <a:ea typeface="ＭＳ Ｐゴシック" pitchFamily="1" charset="-128"/>
            </a:endParaRPr>
          </a:p>
        </p:txBody>
      </p:sp>
      <p:sp>
        <p:nvSpPr>
          <p:cNvPr id="12" name="TextBox 11"/>
          <p:cNvSpPr txBox="1"/>
          <p:nvPr/>
        </p:nvSpPr>
        <p:spPr>
          <a:xfrm>
            <a:off x="3035874" y="364467"/>
            <a:ext cx="4302781" cy="1323439"/>
          </a:xfrm>
          <a:prstGeom prst="rect">
            <a:avLst/>
          </a:prstGeom>
          <a:noFill/>
        </p:spPr>
        <p:txBody>
          <a:bodyPr wrap="none" rtlCol="0">
            <a:spAutoFit/>
          </a:bodyPr>
          <a:lstStyle/>
          <a:p>
            <a:r>
              <a:rPr lang="ru-RU" sz="2500" b="1" dirty="0" smtClean="0">
                <a:solidFill>
                  <a:schemeClr val="bg1"/>
                </a:solidFill>
              </a:rPr>
              <a:t>Рекламная сеть</a:t>
            </a:r>
          </a:p>
          <a:p>
            <a:r>
              <a:rPr lang="en-US" sz="5500" b="1" dirty="0" err="1" smtClean="0">
                <a:solidFill>
                  <a:schemeClr val="bg1"/>
                </a:solidFill>
              </a:rPr>
              <a:t>Doubletrade</a:t>
            </a:r>
            <a:endParaRPr lang="en-US" sz="5500" b="1" dirty="0" smtClean="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3376460"/>
            <a:ext cx="9144000" cy="3481540"/>
          </a:xfrm>
          <a:prstGeom prst="rect">
            <a:avLst/>
          </a:prstGeom>
          <a:noFill/>
          <a:ln w="9525">
            <a:noFill/>
            <a:miter lim="800000"/>
            <a:headEnd/>
            <a:tailEnd/>
          </a:ln>
        </p:spPr>
      </p:pic>
      <p:sp>
        <p:nvSpPr>
          <p:cNvPr id="7" name="TextBox 6"/>
          <p:cNvSpPr txBox="1"/>
          <p:nvPr/>
        </p:nvSpPr>
        <p:spPr>
          <a:xfrm>
            <a:off x="5776556" y="2488227"/>
            <a:ext cx="2822332" cy="707886"/>
          </a:xfrm>
          <a:prstGeom prst="rect">
            <a:avLst/>
          </a:prstGeom>
          <a:noFill/>
        </p:spPr>
        <p:txBody>
          <a:bodyPr wrap="square" rtlCol="0">
            <a:spAutoFit/>
          </a:bodyPr>
          <a:lstStyle/>
          <a:p>
            <a:pPr algn="ctr"/>
            <a:r>
              <a:rPr lang="ru-RU" sz="2000" dirty="0" smtClean="0">
                <a:solidFill>
                  <a:schemeClr val="tx1">
                    <a:lumMod val="85000"/>
                    <a:lumOff val="15000"/>
                  </a:schemeClr>
                </a:solidFill>
                <a:effectLst>
                  <a:outerShdw blurRad="38100" dist="38100" dir="2700000" algn="tl">
                    <a:srgbClr val="000000">
                      <a:alpha val="43137"/>
                    </a:srgbClr>
                  </a:outerShdw>
                </a:effectLst>
                <a:latin typeface="Century Gothic" pitchFamily="34" charset="0"/>
              </a:rPr>
              <a:t>Партнерский маркетинг</a:t>
            </a:r>
            <a:endParaRPr lang="ru-RU" sz="2000" dirty="0">
              <a:solidFill>
                <a:schemeClr val="tx1">
                  <a:lumMod val="85000"/>
                  <a:lumOff val="15000"/>
                </a:schemeClr>
              </a:solidFill>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1336421" y="3950680"/>
            <a:ext cx="2403214" cy="707886"/>
          </a:xfrm>
          <a:prstGeom prst="rect">
            <a:avLst/>
          </a:prstGeom>
          <a:noFill/>
        </p:spPr>
        <p:txBody>
          <a:bodyPr wrap="square" rtlCol="0">
            <a:spAutoFit/>
          </a:bodyPr>
          <a:lstStyle/>
          <a:p>
            <a:pPr algn="ctr"/>
            <a:r>
              <a:rPr lang="ru-RU" sz="2000" dirty="0" smtClean="0">
                <a:solidFill>
                  <a:schemeClr val="tx1">
                    <a:lumMod val="85000"/>
                    <a:lumOff val="15000"/>
                  </a:schemeClr>
                </a:solidFill>
                <a:effectLst>
                  <a:outerShdw blurRad="38100" dist="38100" dir="2700000" algn="tl">
                    <a:srgbClr val="000000">
                      <a:alpha val="43137"/>
                    </a:srgbClr>
                  </a:outerShdw>
                </a:effectLst>
                <a:latin typeface="Century Gothic" pitchFamily="34" charset="0"/>
              </a:rPr>
              <a:t>Социальные сети</a:t>
            </a:r>
            <a:endParaRPr lang="ru-RU" sz="2000" dirty="0">
              <a:solidFill>
                <a:schemeClr val="tx1">
                  <a:lumMod val="85000"/>
                  <a:lumOff val="15000"/>
                </a:schemeClr>
              </a:solidFill>
              <a:effectLst>
                <a:outerShdw blurRad="38100" dist="38100" dir="2700000" algn="tl">
                  <a:srgbClr val="000000">
                    <a:alpha val="43137"/>
                  </a:srgbClr>
                </a:outerShdw>
              </a:effectLst>
              <a:latin typeface="Century Gothic" pitchFamily="34" charset="0"/>
            </a:endParaRPr>
          </a:p>
        </p:txBody>
      </p:sp>
      <p:sp>
        <p:nvSpPr>
          <p:cNvPr id="9" name="TextBox 8"/>
          <p:cNvSpPr txBox="1"/>
          <p:nvPr/>
        </p:nvSpPr>
        <p:spPr>
          <a:xfrm>
            <a:off x="3818781" y="3232636"/>
            <a:ext cx="1778976" cy="707886"/>
          </a:xfrm>
          <a:prstGeom prst="rect">
            <a:avLst/>
          </a:prstGeom>
          <a:noFill/>
        </p:spPr>
        <p:txBody>
          <a:bodyPr wrap="square" rtlCol="0">
            <a:spAutoFit/>
          </a:bodyPr>
          <a:lstStyle/>
          <a:p>
            <a:pPr algn="ctr"/>
            <a:r>
              <a:rPr lang="ru-RU" sz="2000" dirty="0" err="1" smtClean="0">
                <a:solidFill>
                  <a:schemeClr val="tx1">
                    <a:lumMod val="85000"/>
                    <a:lumOff val="15000"/>
                  </a:schemeClr>
                </a:solidFill>
                <a:effectLst>
                  <a:outerShdw blurRad="38100" dist="38100" dir="2700000" algn="tl">
                    <a:srgbClr val="000000">
                      <a:alpha val="43137"/>
                    </a:srgbClr>
                  </a:outerShdw>
                </a:effectLst>
                <a:latin typeface="Century Gothic" pitchFamily="34" charset="0"/>
              </a:rPr>
              <a:t>Медийная</a:t>
            </a:r>
            <a:r>
              <a:rPr lang="ru-RU" sz="2000" dirty="0" smtClean="0">
                <a:solidFill>
                  <a:schemeClr val="tx1">
                    <a:lumMod val="85000"/>
                    <a:lumOff val="15000"/>
                  </a:schemeClr>
                </a:solidFill>
                <a:effectLst>
                  <a:outerShdw blurRad="38100" dist="38100" dir="2700000" algn="tl">
                    <a:srgbClr val="000000">
                      <a:alpha val="43137"/>
                    </a:srgbClr>
                  </a:outerShdw>
                </a:effectLst>
                <a:latin typeface="Century Gothic" pitchFamily="34" charset="0"/>
              </a:rPr>
              <a:t> реклама</a:t>
            </a:r>
            <a:endParaRPr lang="ru-RU" sz="2000" dirty="0">
              <a:solidFill>
                <a:schemeClr val="tx1">
                  <a:lumMod val="85000"/>
                  <a:lumOff val="15000"/>
                </a:schemeClr>
              </a:solidFill>
              <a:effectLst>
                <a:outerShdw blurRad="38100" dist="38100" dir="2700000" algn="tl">
                  <a:srgbClr val="000000">
                    <a:alpha val="43137"/>
                  </a:srgbClr>
                </a:outerShdw>
              </a:effectLst>
              <a:latin typeface="Century Gothic" pitchFamily="34" charset="0"/>
            </a:endParaRPr>
          </a:p>
        </p:txBody>
      </p:sp>
      <p:sp>
        <p:nvSpPr>
          <p:cNvPr id="16" name="Прямоугольник 15"/>
          <p:cNvSpPr/>
          <p:nvPr/>
        </p:nvSpPr>
        <p:spPr bwMode="auto">
          <a:xfrm>
            <a:off x="0" y="1978270"/>
            <a:ext cx="9144000" cy="114300"/>
          </a:xfrm>
          <a:prstGeom prst="rect">
            <a:avLst/>
          </a:prstGeom>
          <a:solidFill>
            <a:schemeClr val="tx1">
              <a:lumMod val="65000"/>
              <a:lumOff val="35000"/>
            </a:schemeClr>
          </a:solidFill>
          <a:ln w="9525" cap="flat" cmpd="sng" algn="ctr">
            <a:solidFill>
              <a:schemeClr val="bg1">
                <a:lumMod val="75000"/>
              </a:schemeClr>
            </a:solidFill>
            <a:prstDash val="solid"/>
            <a:round/>
            <a:headEnd type="none" w="med" len="med"/>
            <a:tailEnd type="none" w="med" len="med"/>
          </a:ln>
          <a:effectLst/>
        </p:spPr>
        <p:txBody>
          <a:bodyPr lIns="0" tIns="46800" rIns="90000" bIns="46800" rtlCol="0" anchor="ctr"/>
          <a:lstStyle/>
          <a:p>
            <a:pPr marL="85725" algn="ctr" eaLnBrk="0" hangingPunct="0"/>
            <a:endParaRPr lang="ru-RU" sz="2000" b="1" dirty="0">
              <a:solidFill>
                <a:schemeClr val="accent3"/>
              </a:solidFill>
              <a:latin typeface="+mn-lt"/>
              <a:ea typeface="ＭＳ Ｐゴシック"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X:\Live Client Projects\TradeDoubler_Presentation_300908\client\screen shots slide 12\Spaceport1.jpg"/>
          <p:cNvPicPr>
            <a:picLocks noChangeAspect="1" noChangeArrowheads="1"/>
          </p:cNvPicPr>
          <p:nvPr/>
        </p:nvPicPr>
        <p:blipFill>
          <a:blip r:embed="rId2" cstate="screen">
            <a:biLevel thresh="50000"/>
            <a:lum bright="100000" contrast="100000"/>
            <a:extLst>
              <a:ext uri="{28A0092B-C50C-407E-A947-70E740481C1C}">
                <a14:useLocalDpi xmlns:a14="http://schemas.microsoft.com/office/drawing/2010/main"/>
              </a:ext>
            </a:extLst>
          </a:blip>
          <a:stretch>
            <a:fillRect/>
          </a:stretch>
        </p:blipFill>
        <p:spPr bwMode="auto">
          <a:xfrm>
            <a:off x="320291" y="3193169"/>
            <a:ext cx="4731258" cy="2975811"/>
          </a:xfrm>
          <a:prstGeom prst="round2DiagRect">
            <a:avLst>
              <a:gd name="adj1" fmla="val 16667"/>
              <a:gd name="adj2" fmla="val 0"/>
            </a:avLst>
          </a:prstGeom>
          <a:solidFill>
            <a:schemeClr val="bg1">
              <a:lumMod val="95000"/>
            </a:schemeClr>
          </a:solidFill>
          <a:ln w="19050" cap="sq">
            <a:solidFill>
              <a:schemeClr val="accent1"/>
            </a:solidFill>
            <a:miter lim="800000"/>
          </a:ln>
          <a:effectLst>
            <a:outerShdw blurRad="63500" sx="101000" sy="101000" algn="ctr" rotWithShape="0">
              <a:prstClr val="black">
                <a:alpha val="12000"/>
              </a:prstClr>
            </a:outerShdw>
          </a:effectLst>
        </p:spPr>
      </p:pic>
      <p:sp>
        <p:nvSpPr>
          <p:cNvPr id="5" name="Slide Number Placeholder 3"/>
          <p:cNvSpPr txBox="1">
            <a:spLocks noGrp="1"/>
          </p:cNvSpPr>
          <p:nvPr/>
        </p:nvSpPr>
        <p:spPr bwMode="auto">
          <a:xfrm>
            <a:off x="66294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21F1859A-50C6-4E84-B0E3-F20955A7AE9A}" type="slidenum">
              <a:rPr lang="en-US" sz="1000">
                <a:solidFill>
                  <a:srgbClr val="9E9FA2"/>
                </a:solidFill>
              </a:rPr>
              <a:pPr algn="r"/>
              <a:t>10</a:t>
            </a:fld>
            <a:endParaRPr lang="en-US" sz="1000">
              <a:solidFill>
                <a:srgbClr val="9E9FA2"/>
              </a:solidFill>
            </a:endParaRPr>
          </a:p>
        </p:txBody>
      </p:sp>
      <p:sp>
        <p:nvSpPr>
          <p:cNvPr id="6" name="Content Placeholder 2"/>
          <p:cNvSpPr>
            <a:spLocks/>
          </p:cNvSpPr>
          <p:nvPr/>
        </p:nvSpPr>
        <p:spPr bwMode="auto">
          <a:xfrm>
            <a:off x="320291" y="1493782"/>
            <a:ext cx="4852208" cy="183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0000" bIns="46800"/>
          <a:lstStyle/>
          <a:p>
            <a:pPr algn="just" eaLnBrk="0" hangingPunct="0">
              <a:spcBef>
                <a:spcPct val="20000"/>
              </a:spcBef>
              <a:tabLst>
                <a:tab pos="381000" algn="l"/>
              </a:tabLst>
            </a:pPr>
            <a:r>
              <a:rPr lang="ru-RU" sz="1500" dirty="0">
                <a:latin typeface="Century Gothic" pitchFamily="34" charset="0"/>
              </a:rPr>
              <a:t>Организация продаж через сеть </a:t>
            </a:r>
            <a:r>
              <a:rPr lang="ru-RU" sz="1500" dirty="0" smtClean="0">
                <a:latin typeface="Century Gothic" pitchFamily="34" charset="0"/>
              </a:rPr>
              <a:t>Интернет является </a:t>
            </a:r>
            <a:r>
              <a:rPr lang="ru-RU" sz="1500" dirty="0">
                <a:latin typeface="Century Gothic" pitchFamily="34" charset="0"/>
              </a:rPr>
              <a:t>ядром бизнеса </a:t>
            </a:r>
            <a:r>
              <a:rPr lang="en-US" sz="1500" dirty="0" err="1" smtClean="0">
                <a:latin typeface="Century Gothic" pitchFamily="34" charset="0"/>
              </a:rPr>
              <a:t>Doubletrade</a:t>
            </a:r>
            <a:r>
              <a:rPr lang="ru-RU" sz="1500" dirty="0" smtClean="0">
                <a:solidFill>
                  <a:srgbClr val="FF0000"/>
                </a:solidFill>
                <a:latin typeface="Century Gothic" pitchFamily="34" charset="0"/>
              </a:rPr>
              <a:t>.</a:t>
            </a:r>
            <a:r>
              <a:rPr lang="en-US" sz="1500" dirty="0" smtClean="0">
                <a:latin typeface="Century Gothic" pitchFamily="34" charset="0"/>
              </a:rPr>
              <a:t> </a:t>
            </a:r>
            <a:r>
              <a:rPr lang="ru-RU" sz="1500" dirty="0" smtClean="0">
                <a:latin typeface="Century Gothic" pitchFamily="34" charset="0"/>
              </a:rPr>
              <a:t>Если у Вас есть хороший продукт и Интернет-магазин, мы сможем организовать «вторую линию продаж» через сеть Интернет с оплатой по модели </a:t>
            </a:r>
            <a:r>
              <a:rPr lang="en-US" sz="1500" dirty="0" smtClean="0">
                <a:latin typeface="Century Gothic" pitchFamily="34" charset="0"/>
              </a:rPr>
              <a:t>CPS (</a:t>
            </a:r>
            <a:r>
              <a:rPr lang="ru-RU" sz="1500" dirty="0" smtClean="0">
                <a:latin typeface="Century Gothic" pitchFamily="34" charset="0"/>
              </a:rPr>
              <a:t>оплата за факт продажи)</a:t>
            </a:r>
            <a:r>
              <a:rPr lang="en-US" sz="1500" dirty="0" smtClean="0">
                <a:latin typeface="Century Gothic" pitchFamily="34" charset="0"/>
              </a:rPr>
              <a:t>.</a:t>
            </a:r>
            <a:endParaRPr lang="ru-RU" sz="1500" dirty="0" smtClean="0">
              <a:latin typeface="Century Gothic" pitchFamily="34" charset="0"/>
            </a:endParaRPr>
          </a:p>
        </p:txBody>
      </p:sp>
      <p:pic>
        <p:nvPicPr>
          <p:cNvPr id="7" name="Picture 3" descr="X:\Live Client Projects\TradeDoubler_Presentation_300908\client\screen shots slide 12\Spaceport1.jpg"/>
          <p:cNvPicPr>
            <a:picLocks noChangeAspect="1" noChangeArrowheads="1"/>
          </p:cNvPicPr>
          <p:nvPr/>
        </p:nvPicPr>
        <p:blipFill>
          <a:blip r:embed="rId3" cstate="screen">
            <a:biLevel thresh="50000"/>
            <a:lum bright="100000" contrast="100000"/>
            <a:extLst>
              <a:ext uri="{28A0092B-C50C-407E-A947-70E740481C1C}">
                <a14:useLocalDpi xmlns:a14="http://schemas.microsoft.com/office/drawing/2010/main"/>
              </a:ext>
            </a:extLst>
          </a:blip>
          <a:stretch>
            <a:fillRect/>
          </a:stretch>
        </p:blipFill>
        <p:spPr bwMode="auto">
          <a:xfrm>
            <a:off x="5322627" y="1721441"/>
            <a:ext cx="3411939" cy="4060155"/>
          </a:xfrm>
          <a:prstGeom prst="round2DiagRect">
            <a:avLst>
              <a:gd name="adj1" fmla="val 16667"/>
              <a:gd name="adj2" fmla="val 0"/>
            </a:avLst>
          </a:prstGeom>
          <a:solidFill>
            <a:schemeClr val="bg1">
              <a:lumMod val="95000"/>
            </a:schemeClr>
          </a:solidFill>
          <a:ln w="19050" cap="sq">
            <a:solidFill>
              <a:schemeClr val="accent1"/>
            </a:solidFill>
            <a:miter lim="800000"/>
          </a:ln>
          <a:effectLst>
            <a:outerShdw blurRad="63500" sx="101000" sy="101000" algn="ctr" rotWithShape="0">
              <a:prstClr val="black">
                <a:alpha val="12000"/>
              </a:prstClr>
            </a:outerShdw>
          </a:effectLst>
        </p:spPr>
      </p:pic>
      <p:sp>
        <p:nvSpPr>
          <p:cNvPr id="8"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pPr>
              <a:defRPr/>
            </a:pPr>
            <a:endParaRPr lang="en-US" dirty="0">
              <a:cs typeface="+mn-cs"/>
            </a:endParaRPr>
          </a:p>
        </p:txBody>
      </p:sp>
      <p:sp>
        <p:nvSpPr>
          <p:cNvPr id="9" name="Title 1"/>
          <p:cNvSpPr>
            <a:spLocks noGrp="1"/>
          </p:cNvSpPr>
          <p:nvPr>
            <p:ph type="title"/>
          </p:nvPr>
        </p:nvSpPr>
        <p:spPr>
          <a:xfrm>
            <a:off x="873738" y="548680"/>
            <a:ext cx="8229600" cy="609600"/>
          </a:xfrm>
        </p:spPr>
        <p:txBody>
          <a:bodyPr>
            <a:noAutofit/>
          </a:bodyPr>
          <a:lstStyle/>
          <a:p>
            <a:r>
              <a:rPr lang="ru-RU" sz="2800" dirty="0" smtClean="0"/>
              <a:t>Продажи (</a:t>
            </a:r>
            <a:r>
              <a:rPr lang="en-US" sz="2800" dirty="0" smtClean="0"/>
              <a:t>CP</a:t>
            </a:r>
            <a:r>
              <a:rPr lang="en-US" sz="2800" dirty="0"/>
              <a:t>S</a:t>
            </a:r>
            <a:r>
              <a:rPr lang="en-US" sz="2800" dirty="0" smtClean="0"/>
              <a:t>)</a:t>
            </a:r>
            <a:endParaRPr lang="sv-SE" sz="2800" dirty="0"/>
          </a:p>
        </p:txBody>
      </p:sp>
      <p:sp>
        <p:nvSpPr>
          <p:cNvPr id="10" name="TextBox 9"/>
          <p:cNvSpPr txBox="1"/>
          <p:nvPr/>
        </p:nvSpPr>
        <p:spPr>
          <a:xfrm>
            <a:off x="5611875" y="2340831"/>
            <a:ext cx="3017462" cy="738664"/>
          </a:xfrm>
          <a:prstGeom prst="rect">
            <a:avLst/>
          </a:prstGeom>
          <a:noFill/>
        </p:spPr>
        <p:txBody>
          <a:bodyPr wrap="square" rtlCol="0">
            <a:spAutoFit/>
          </a:bodyPr>
          <a:lstStyle/>
          <a:p>
            <a:pPr eaLnBrk="1" hangingPunct="1">
              <a:spcBef>
                <a:spcPts val="600"/>
              </a:spcBef>
            </a:pPr>
            <a:r>
              <a:rPr lang="ru-RU" sz="1400" dirty="0" smtClean="0">
                <a:latin typeface="Century Gothic" pitchFamily="34" charset="0"/>
              </a:rPr>
              <a:t>Выборка из 1200+ клиентов,</a:t>
            </a:r>
            <a:r>
              <a:rPr lang="en-US" sz="1400" dirty="0" smtClean="0">
                <a:latin typeface="Century Gothic" pitchFamily="34" charset="0"/>
              </a:rPr>
              <a:t> c </a:t>
            </a:r>
            <a:r>
              <a:rPr lang="ru-RU" sz="1400" dirty="0" smtClean="0">
                <a:latin typeface="Century Gothic" pitchFamily="34" charset="0"/>
              </a:rPr>
              <a:t>которыми у нас был опыт работы</a:t>
            </a:r>
            <a:r>
              <a:rPr lang="en-US" sz="1400" dirty="0" smtClean="0">
                <a:latin typeface="Century Gothic" pitchFamily="34" charset="0"/>
              </a:rPr>
              <a:t>:</a:t>
            </a:r>
            <a:endParaRPr lang="ru-RU" sz="1400" dirty="0" smtClean="0">
              <a:latin typeface="Century Gothic" pitchFamily="34" charset="0"/>
            </a:endParaRPr>
          </a:p>
        </p:txBody>
      </p:sp>
      <p:sp>
        <p:nvSpPr>
          <p:cNvPr id="15" name="TextBox 14"/>
          <p:cNvSpPr txBox="1"/>
          <p:nvPr/>
        </p:nvSpPr>
        <p:spPr>
          <a:xfrm>
            <a:off x="2160122" y="3560883"/>
            <a:ext cx="2753072" cy="1015663"/>
          </a:xfrm>
          <a:prstGeom prst="rect">
            <a:avLst/>
          </a:prstGeom>
          <a:noFill/>
        </p:spPr>
        <p:txBody>
          <a:bodyPr wrap="square" rtlCol="0">
            <a:spAutoFit/>
          </a:bodyPr>
          <a:lstStyle/>
          <a:p>
            <a:r>
              <a:rPr lang="ru-RU" sz="1500" dirty="0" smtClean="0">
                <a:latin typeface="+mj-lt"/>
              </a:rPr>
              <a:t>Количество участников ПП</a:t>
            </a:r>
          </a:p>
          <a:p>
            <a:r>
              <a:rPr lang="ru-RU" sz="1500" dirty="0" smtClean="0">
                <a:latin typeface="+mj-lt"/>
              </a:rPr>
              <a:t>увеличилось на </a:t>
            </a:r>
            <a:r>
              <a:rPr lang="en-US" sz="1500" dirty="0" smtClean="0">
                <a:latin typeface="+mj-lt"/>
              </a:rPr>
              <a:t>48%</a:t>
            </a:r>
            <a:r>
              <a:rPr lang="ru-RU" sz="1500" dirty="0" smtClean="0">
                <a:latin typeface="+mj-lt"/>
              </a:rPr>
              <a:t>, объем продаж вырос на </a:t>
            </a:r>
            <a:r>
              <a:rPr lang="en-US" sz="1500" dirty="0" smtClean="0">
                <a:latin typeface="+mj-lt"/>
              </a:rPr>
              <a:t>25%</a:t>
            </a:r>
            <a:r>
              <a:rPr lang="ru-RU" sz="1500" dirty="0" smtClean="0">
                <a:latin typeface="+mj-lt"/>
              </a:rPr>
              <a:t> в 2009 г.</a:t>
            </a:r>
            <a:endParaRPr lang="ru-RU" sz="1500" dirty="0">
              <a:latin typeface="+mj-lt"/>
            </a:endParaRPr>
          </a:p>
        </p:txBody>
      </p:sp>
      <p:pic>
        <p:nvPicPr>
          <p:cNvPr id="1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745" y="3560883"/>
            <a:ext cx="1304976" cy="99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160122" y="4725831"/>
            <a:ext cx="2753072" cy="954107"/>
          </a:xfrm>
          <a:prstGeom prst="rect">
            <a:avLst/>
          </a:prstGeom>
          <a:noFill/>
        </p:spPr>
        <p:txBody>
          <a:bodyPr wrap="square" rtlCol="0">
            <a:spAutoFit/>
          </a:bodyPr>
          <a:lstStyle/>
          <a:p>
            <a:r>
              <a:rPr lang="ru-RU" sz="1400" dirty="0" smtClean="0">
                <a:latin typeface="+mj-lt"/>
              </a:rPr>
              <a:t>Объем продаж вырос на </a:t>
            </a:r>
            <a:r>
              <a:rPr lang="en-US" sz="1400" dirty="0" smtClean="0">
                <a:latin typeface="+mj-lt"/>
              </a:rPr>
              <a:t>2</a:t>
            </a:r>
            <a:r>
              <a:rPr lang="ru-RU" sz="1400" dirty="0" smtClean="0">
                <a:latin typeface="+mj-lt"/>
              </a:rPr>
              <a:t>0</a:t>
            </a:r>
            <a:r>
              <a:rPr lang="en-US" sz="1400" dirty="0" smtClean="0">
                <a:latin typeface="+mj-lt"/>
              </a:rPr>
              <a:t>%</a:t>
            </a:r>
            <a:r>
              <a:rPr lang="ru-RU" sz="1400" dirty="0" smtClean="0">
                <a:latin typeface="+mj-lt"/>
              </a:rPr>
              <a:t> с помощью партнерской программы </a:t>
            </a:r>
            <a:r>
              <a:rPr lang="en-US" sz="1400" dirty="0" smtClean="0">
                <a:latin typeface="+mj-lt"/>
              </a:rPr>
              <a:t>TD </a:t>
            </a:r>
            <a:r>
              <a:rPr lang="ru-RU" sz="1400" dirty="0" smtClean="0">
                <a:latin typeface="+mj-lt"/>
              </a:rPr>
              <a:t>в 2009 г.</a:t>
            </a:r>
            <a:endParaRPr lang="ru-RU" sz="1400" dirty="0">
              <a:latin typeface="+mj-lt"/>
            </a:endParaRPr>
          </a:p>
        </p:txBody>
      </p:sp>
      <p:pic>
        <p:nvPicPr>
          <p:cNvPr id="20"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650" y="3097748"/>
            <a:ext cx="12842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4461" y="3953999"/>
            <a:ext cx="10302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7" cstate="print"/>
          <a:srcRect/>
          <a:stretch>
            <a:fillRect/>
          </a:stretch>
        </p:blipFill>
        <p:spPr bwMode="auto">
          <a:xfrm>
            <a:off x="641102" y="4712834"/>
            <a:ext cx="1273971" cy="445981"/>
          </a:xfrm>
          <a:prstGeom prst="rect">
            <a:avLst/>
          </a:prstGeom>
          <a:noFill/>
          <a:ln w="9525">
            <a:noFill/>
            <a:miter lim="800000"/>
            <a:headEnd/>
            <a:tailEnd/>
          </a:ln>
        </p:spPr>
      </p:pic>
      <p:pic>
        <p:nvPicPr>
          <p:cNvPr id="23" name="Picture 2" descr="Z:\D_Marketing\Artwork\Broschüre 2009\Logos.jpg"/>
          <p:cNvPicPr>
            <a:picLocks noChangeAspect="1" noChangeArrowheads="1"/>
          </p:cNvPicPr>
          <p:nvPr/>
        </p:nvPicPr>
        <p:blipFill>
          <a:blip r:embed="rId8" cstate="print"/>
          <a:srcRect/>
          <a:stretch>
            <a:fillRect/>
          </a:stretch>
        </p:blipFill>
        <p:spPr bwMode="gray">
          <a:xfrm>
            <a:off x="7163119" y="4055599"/>
            <a:ext cx="1073150" cy="471488"/>
          </a:xfrm>
          <a:prstGeom prst="rect">
            <a:avLst/>
          </a:prstGeom>
          <a:noFill/>
          <a:ln w="9525">
            <a:noFill/>
            <a:miter lim="800000"/>
            <a:headEnd/>
            <a:tailEnd/>
          </a:ln>
        </p:spPr>
      </p:pic>
      <p:pic>
        <p:nvPicPr>
          <p:cNvPr id="26" name="Picture 26" descr="http://www.deeds.informatik.tu-darmstadt.de/RAF07/images/microsoft-logo.jpg"/>
          <p:cNvPicPr>
            <a:picLocks noChangeAspect="1" noChangeArrowheads="1"/>
          </p:cNvPicPr>
          <p:nvPr/>
        </p:nvPicPr>
        <p:blipFill>
          <a:blip r:embed="rId9" cstate="print"/>
          <a:srcRect/>
          <a:stretch>
            <a:fillRect/>
          </a:stretch>
        </p:blipFill>
        <p:spPr bwMode="auto">
          <a:xfrm>
            <a:off x="5766742" y="4910392"/>
            <a:ext cx="973137" cy="679427"/>
          </a:xfrm>
          <a:prstGeom prst="rect">
            <a:avLst/>
          </a:prstGeom>
          <a:noFill/>
          <a:ln w="9525">
            <a:noFill/>
            <a:miter lim="800000"/>
            <a:headEnd/>
            <a:tailEnd/>
          </a:ln>
        </p:spPr>
      </p:pic>
      <p:pic>
        <p:nvPicPr>
          <p:cNvPr id="27" name="Picture 13"/>
          <p:cNvPicPr>
            <a:picLocks noChangeAspect="1" noChangeArrowheads="1"/>
          </p:cNvPicPr>
          <p:nvPr/>
        </p:nvPicPr>
        <p:blipFill>
          <a:blip r:embed="rId10" cstate="print"/>
          <a:srcRect/>
          <a:stretch>
            <a:fillRect/>
          </a:stretch>
        </p:blipFill>
        <p:spPr bwMode="auto">
          <a:xfrm>
            <a:off x="7028596" y="4933171"/>
            <a:ext cx="1114425" cy="409575"/>
          </a:xfrm>
          <a:prstGeom prst="rect">
            <a:avLst/>
          </a:prstGeom>
          <a:noFill/>
          <a:ln w="9525">
            <a:noFill/>
            <a:miter lim="800000"/>
            <a:headEnd/>
            <a:tailEnd/>
          </a:ln>
        </p:spPr>
      </p:pic>
      <p:pic>
        <p:nvPicPr>
          <p:cNvPr id="28" name="Picture 27"/>
          <p:cNvPicPr>
            <a:picLocks noChangeAspect="1" noChangeArrowheads="1"/>
          </p:cNvPicPr>
          <p:nvPr/>
        </p:nvPicPr>
        <p:blipFill>
          <a:blip r:embed="rId7" cstate="print"/>
          <a:srcRect/>
          <a:stretch>
            <a:fillRect/>
          </a:stretch>
        </p:blipFill>
        <p:spPr bwMode="auto">
          <a:xfrm>
            <a:off x="7134983" y="3193169"/>
            <a:ext cx="1273971" cy="445981"/>
          </a:xfrm>
          <a:prstGeom prst="rect">
            <a:avLst/>
          </a:prstGeom>
          <a:noFill/>
          <a:ln w="9525">
            <a:noFill/>
            <a:miter lim="800000"/>
            <a:headEnd/>
            <a:tailEnd/>
          </a:ln>
        </p:spPr>
      </p:pic>
      <p:pic>
        <p:nvPicPr>
          <p:cNvPr id="2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435968" y="1878084"/>
            <a:ext cx="1195754" cy="400110"/>
          </a:xfrm>
          <a:prstGeom prst="rect">
            <a:avLst/>
          </a:prstGeom>
          <a:noFill/>
        </p:spPr>
        <p:txBody>
          <a:bodyPr wrap="square" rtlCol="0">
            <a:spAutoFit/>
          </a:bodyPr>
          <a:lstStyle/>
          <a:p>
            <a:r>
              <a:rPr lang="en-US" sz="2000" dirty="0" smtClean="0">
                <a:solidFill>
                  <a:schemeClr val="tx1">
                    <a:lumMod val="85000"/>
                    <a:lumOff val="15000"/>
                  </a:schemeClr>
                </a:solidFill>
                <a:effectLst>
                  <a:outerShdw blurRad="38100" dist="38100" dir="2700000" algn="tl">
                    <a:srgbClr val="000000">
                      <a:alpha val="43137"/>
                    </a:srgbClr>
                  </a:outerShdw>
                </a:effectLst>
                <a:latin typeface="Century Gothic" pitchFamily="34" charset="0"/>
              </a:rPr>
              <a:t>Affiliate</a:t>
            </a:r>
            <a:endParaRPr lang="ru-RU" sz="2000" dirty="0">
              <a:solidFill>
                <a:schemeClr val="tx1">
                  <a:lumMod val="85000"/>
                  <a:lumOff val="15000"/>
                </a:scheme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589586" y="5756193"/>
            <a:ext cx="2518638" cy="261610"/>
          </a:xfrm>
          <a:prstGeom prst="rect">
            <a:avLst/>
          </a:prstGeom>
          <a:noFill/>
        </p:spPr>
        <p:txBody>
          <a:bodyPr wrap="none" rtlCol="0">
            <a:spAutoFit/>
          </a:bodyPr>
          <a:lstStyle/>
          <a:p>
            <a:r>
              <a:rPr lang="ru-RU" sz="1100" dirty="0" smtClean="0">
                <a:latin typeface="Century Gothic" pitchFamily="34" charset="0"/>
              </a:rPr>
              <a:t>Публичные кейсы </a:t>
            </a:r>
            <a:r>
              <a:rPr lang="ru-RU" sz="1100" dirty="0" err="1" smtClean="0">
                <a:latin typeface="Century Gothic" pitchFamily="34" charset="0"/>
              </a:rPr>
              <a:t>Трейддаблера</a:t>
            </a:r>
            <a:endParaRPr lang="ru-RU" sz="1100" dirty="0"/>
          </a:p>
        </p:txBody>
      </p:sp>
    </p:spTree>
    <p:extLst>
      <p:ext uri="{BB962C8B-B14F-4D97-AF65-F5344CB8AC3E}">
        <p14:creationId xmlns:p14="http://schemas.microsoft.com/office/powerpoint/2010/main" val="2800398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menu_2.gif"/>
          <p:cNvPicPr>
            <a:picLocks noChangeAspect="1"/>
          </p:cNvPicPr>
          <p:nvPr/>
        </p:nvPicPr>
        <p:blipFill>
          <a:blip r:embed="rId3" cstate="print">
            <a:grayscl/>
            <a:lum bright="70000"/>
          </a:blip>
          <a:srcRect l="34134" t="6937" r="33277" b="21752"/>
          <a:stretch>
            <a:fillRect/>
          </a:stretch>
        </p:blipFill>
        <p:spPr bwMode="gray">
          <a:xfrm>
            <a:off x="665048" y="745258"/>
            <a:ext cx="2764589" cy="2729462"/>
          </a:xfrm>
          <a:prstGeom prst="rect">
            <a:avLst/>
          </a:prstGeom>
        </p:spPr>
      </p:pic>
      <p:sp>
        <p:nvSpPr>
          <p:cNvPr id="5" name="TextBox 8"/>
          <p:cNvSpPr txBox="1"/>
          <p:nvPr/>
        </p:nvSpPr>
        <p:spPr bwMode="gray">
          <a:xfrm>
            <a:off x="933916" y="1925323"/>
            <a:ext cx="2226852" cy="923330"/>
          </a:xfrm>
          <a:prstGeom prst="rect">
            <a:avLst/>
          </a:prstGeom>
          <a:noFill/>
        </p:spPr>
        <p:txBody>
          <a:bodyPr wrap="square" rtlCol="0">
            <a:spAutoFit/>
          </a:bodyPr>
          <a:lstStyle/>
          <a:p>
            <a:pPr algn="ctr"/>
            <a:r>
              <a:rPr lang="ru-RU" b="1" dirty="0" smtClean="0">
                <a:solidFill>
                  <a:schemeClr val="tx1">
                    <a:lumMod val="65000"/>
                    <a:lumOff val="35000"/>
                  </a:schemeClr>
                </a:solidFill>
                <a:latin typeface="+mj-lt"/>
              </a:rPr>
              <a:t>Технологии и</a:t>
            </a:r>
          </a:p>
          <a:p>
            <a:pPr algn="ctr"/>
            <a:r>
              <a:rPr lang="ru-RU" b="1" dirty="0" smtClean="0">
                <a:solidFill>
                  <a:schemeClr val="tx1">
                    <a:lumMod val="65000"/>
                    <a:lumOff val="35000"/>
                  </a:schemeClr>
                </a:solidFill>
                <a:latin typeface="+mj-lt"/>
              </a:rPr>
              <a:t>дополнительный сервис</a:t>
            </a:r>
            <a:endParaRPr lang="fr-FR" b="1"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3120742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ound Diagonal Corner Rectangle 32"/>
          <p:cNvSpPr/>
          <p:nvPr/>
        </p:nvSpPr>
        <p:spPr>
          <a:xfrm flipV="1">
            <a:off x="33499" y="1461723"/>
            <a:ext cx="4467983" cy="4202098"/>
          </a:xfrm>
          <a:prstGeom prst="round2DiagRect">
            <a:avLst>
              <a:gd name="adj1" fmla="val 39178"/>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46800" rIns="90000" bIns="46800" anchor="t" anchorCtr="0"/>
          <a:lstStyle/>
          <a:p>
            <a:pPr>
              <a:buFont typeface="Arial" pitchFamily="34" charset="0"/>
              <a:buChar char="•"/>
            </a:pPr>
            <a:endParaRPr lang="sv-SE" sz="1600" dirty="0">
              <a:solidFill>
                <a:schemeClr val="tx2"/>
              </a:solidFill>
            </a:endParaRPr>
          </a:p>
        </p:txBody>
      </p:sp>
      <p:sp>
        <p:nvSpPr>
          <p:cNvPr id="19" name="Line 8"/>
          <p:cNvSpPr>
            <a:spLocks noChangeShapeType="1"/>
          </p:cNvSpPr>
          <p:nvPr/>
        </p:nvSpPr>
        <p:spPr bwMode="auto">
          <a:xfrm>
            <a:off x="-9712" y="1219200"/>
            <a:ext cx="9144000" cy="0"/>
          </a:xfrm>
          <a:prstGeom prst="line">
            <a:avLst/>
          </a:prstGeom>
          <a:noFill/>
          <a:ln w="15875" cap="rnd">
            <a:solidFill>
              <a:srgbClr val="0D0D0D"/>
            </a:solidFill>
            <a:prstDash val="sysDot"/>
            <a:round/>
            <a:headEnd/>
            <a:tailEnd/>
          </a:ln>
        </p:spPr>
        <p:txBody>
          <a:bodyPr wrap="none" anchor="ctr"/>
          <a:lstStyle/>
          <a:p>
            <a:endParaRPr lang="en-US"/>
          </a:p>
        </p:txBody>
      </p:sp>
      <p:sp>
        <p:nvSpPr>
          <p:cNvPr id="20" name="Freeform 8"/>
          <p:cNvSpPr>
            <a:spLocks/>
          </p:cNvSpPr>
          <p:nvPr/>
        </p:nvSpPr>
        <p:spPr bwMode="auto">
          <a:xfrm>
            <a:off x="674688" y="685800"/>
            <a:ext cx="152400" cy="152400"/>
          </a:xfrm>
          <a:custGeom>
            <a:avLst/>
            <a:gdLst>
              <a:gd name="T0" fmla="*/ 2147483647 w 1193"/>
              <a:gd name="T1" fmla="*/ 2147483647 h 1194"/>
              <a:gd name="T2" fmla="*/ 2147483647 w 1193"/>
              <a:gd name="T3" fmla="*/ 2147483647 h 1194"/>
              <a:gd name="T4" fmla="*/ 2147483647 w 1193"/>
              <a:gd name="T5" fmla="*/ 2147483647 h 1194"/>
              <a:gd name="T6" fmla="*/ 2147483647 w 1193"/>
              <a:gd name="T7" fmla="*/ 2147483647 h 1194"/>
              <a:gd name="T8" fmla="*/ 2147483647 w 1193"/>
              <a:gd name="T9" fmla="*/ 0 h 1194"/>
              <a:gd name="T10" fmla="*/ 2147483647 w 1193"/>
              <a:gd name="T11" fmla="*/ 0 h 1194"/>
              <a:gd name="T12" fmla="*/ 2147483647 w 1193"/>
              <a:gd name="T13" fmla="*/ 2147483647 h 1194"/>
              <a:gd name="T14" fmla="*/ 2147483647 w 1193"/>
              <a:gd name="T15" fmla="*/ 2147483647 h 1194"/>
              <a:gd name="T16" fmla="*/ 0 w 1193"/>
              <a:gd name="T17" fmla="*/ 2147483647 h 1194"/>
              <a:gd name="T18" fmla="*/ 2147483647 w 1193"/>
              <a:gd name="T19" fmla="*/ 2147483647 h 1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3"/>
              <a:gd name="T31" fmla="*/ 0 h 1194"/>
              <a:gd name="T32" fmla="*/ 1193 w 1193"/>
              <a:gd name="T33" fmla="*/ 1194 h 1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3" h="1194">
                <a:moveTo>
                  <a:pt x="153" y="1194"/>
                </a:moveTo>
                <a:lnTo>
                  <a:pt x="973" y="374"/>
                </a:lnTo>
                <a:lnTo>
                  <a:pt x="973" y="995"/>
                </a:lnTo>
                <a:lnTo>
                  <a:pt x="1193" y="776"/>
                </a:lnTo>
                <a:lnTo>
                  <a:pt x="1193" y="0"/>
                </a:lnTo>
                <a:lnTo>
                  <a:pt x="418" y="0"/>
                </a:lnTo>
                <a:lnTo>
                  <a:pt x="198" y="220"/>
                </a:lnTo>
                <a:lnTo>
                  <a:pt x="820" y="220"/>
                </a:lnTo>
                <a:lnTo>
                  <a:pt x="0" y="1038"/>
                </a:lnTo>
                <a:lnTo>
                  <a:pt x="153" y="1194"/>
                </a:lnTo>
                <a:close/>
              </a:path>
            </a:pathLst>
          </a:custGeom>
          <a:solidFill>
            <a:srgbClr val="FFFFFF"/>
          </a:solidFill>
          <a:ln w="9525">
            <a:noFill/>
            <a:round/>
            <a:headEnd/>
            <a:tailEnd/>
          </a:ln>
        </p:spPr>
        <p:txBody>
          <a:bodyPr/>
          <a:lstStyle/>
          <a:p>
            <a:endParaRPr lang="en-US" sz="2800">
              <a:solidFill>
                <a:srgbClr val="000000"/>
              </a:solidFill>
              <a:latin typeface="Century Gothic" pitchFamily="34" charset="0"/>
            </a:endParaRPr>
          </a:p>
        </p:txBody>
      </p:sp>
      <p:sp>
        <p:nvSpPr>
          <p:cNvPr id="21" name="Title 1"/>
          <p:cNvSpPr>
            <a:spLocks noGrp="1"/>
          </p:cNvSpPr>
          <p:nvPr>
            <p:ph type="title"/>
          </p:nvPr>
        </p:nvSpPr>
        <p:spPr>
          <a:xfrm>
            <a:off x="950912" y="548680"/>
            <a:ext cx="8229600" cy="609600"/>
          </a:xfrm>
        </p:spPr>
        <p:txBody>
          <a:bodyPr>
            <a:noAutofit/>
          </a:bodyPr>
          <a:lstStyle/>
          <a:p>
            <a:r>
              <a:rPr lang="ru-RU" sz="2800" dirty="0" smtClean="0"/>
              <a:t>Ре-</a:t>
            </a:r>
            <a:r>
              <a:rPr lang="ru-RU" sz="2800" dirty="0" err="1" smtClean="0"/>
              <a:t>таргетинг</a:t>
            </a:r>
            <a:endParaRPr lang="sv-SE" sz="2800" dirty="0"/>
          </a:p>
        </p:txBody>
      </p:sp>
      <p:sp>
        <p:nvSpPr>
          <p:cNvPr id="40" name="Round Diagonal Corner Rectangle 39"/>
          <p:cNvSpPr/>
          <p:nvPr/>
        </p:nvSpPr>
        <p:spPr>
          <a:xfrm>
            <a:off x="-136474" y="1284299"/>
            <a:ext cx="4435520" cy="3930502"/>
          </a:xfrm>
          <a:prstGeom prst="round2DiagRect">
            <a:avLst>
              <a:gd name="adj1" fmla="val 39178"/>
              <a:gd name="adj2" fmla="val 0"/>
            </a:avLst>
          </a:prstGeom>
        </p:spPr>
        <p:txBody>
          <a:bodyPr vert="horz" lIns="91440" tIns="45720" rIns="91440" bIns="45720" rtlCol="0" anchor="t">
            <a:noAutofit/>
          </a:bodyPr>
          <a:lstStyle/>
          <a:p>
            <a:pPr algn="just"/>
            <a:r>
              <a:rPr lang="ru-RU" sz="1350" dirty="0" smtClean="0">
                <a:solidFill>
                  <a:schemeClr val="tx2"/>
                </a:solidFill>
                <a:latin typeface="Century Gothic" pitchFamily="34" charset="0"/>
                <a:ea typeface="+mj-ea"/>
                <a:cs typeface="+mj-cs"/>
              </a:rPr>
              <a:t>Технология, позволяющая адресовать баннер аудитории</a:t>
            </a:r>
            <a:r>
              <a:rPr lang="ru-RU" sz="1350" dirty="0">
                <a:solidFill>
                  <a:schemeClr val="tx2"/>
                </a:solidFill>
                <a:latin typeface="Century Gothic" pitchFamily="34" charset="0"/>
                <a:ea typeface="+mj-ea"/>
                <a:cs typeface="+mj-cs"/>
              </a:rPr>
              <a:t>, которая посещала </a:t>
            </a:r>
            <a:r>
              <a:rPr lang="ru-RU" sz="1350" dirty="0" smtClean="0">
                <a:solidFill>
                  <a:schemeClr val="tx2"/>
                </a:solidFill>
                <a:latin typeface="Century Gothic" pitchFamily="34" charset="0"/>
                <a:ea typeface="+mj-ea"/>
                <a:cs typeface="+mj-cs"/>
              </a:rPr>
              <a:t>сайт рекламодателя, но не совершала необходимое действие (например, покупку). </a:t>
            </a:r>
          </a:p>
          <a:p>
            <a:endParaRPr lang="ru-RU" sz="1400" dirty="0">
              <a:solidFill>
                <a:schemeClr val="tx2"/>
              </a:solidFill>
              <a:latin typeface="Century Gothic" pitchFamily="34" charset="0"/>
              <a:ea typeface="+mj-ea"/>
              <a:cs typeface="+mj-cs"/>
            </a:endParaRPr>
          </a:p>
          <a:p>
            <a:r>
              <a:rPr lang="ru-RU" sz="1400" b="1" dirty="0" smtClean="0">
                <a:solidFill>
                  <a:schemeClr val="tx2"/>
                </a:solidFill>
                <a:latin typeface="Century Gothic" pitchFamily="34" charset="0"/>
                <a:ea typeface="+mj-ea"/>
                <a:cs typeface="+mj-cs"/>
              </a:rPr>
              <a:t>Данный способ </a:t>
            </a:r>
            <a:r>
              <a:rPr lang="ru-RU" sz="1400" b="1" dirty="0" err="1" smtClean="0">
                <a:solidFill>
                  <a:schemeClr val="tx2"/>
                </a:solidFill>
                <a:latin typeface="Century Gothic" pitchFamily="34" charset="0"/>
                <a:ea typeface="+mj-ea"/>
                <a:cs typeface="+mj-cs"/>
              </a:rPr>
              <a:t>таргетинга</a:t>
            </a:r>
            <a:r>
              <a:rPr lang="ru-RU" sz="1400" b="1" dirty="0" smtClean="0">
                <a:solidFill>
                  <a:schemeClr val="tx2"/>
                </a:solidFill>
                <a:latin typeface="Century Gothic" pitchFamily="34" charset="0"/>
                <a:ea typeface="+mj-ea"/>
                <a:cs typeface="+mj-cs"/>
              </a:rPr>
              <a:t> позволяет</a:t>
            </a:r>
            <a:r>
              <a:rPr lang="en-US" sz="1400" b="1" dirty="0" smtClean="0">
                <a:solidFill>
                  <a:schemeClr val="tx2"/>
                </a:solidFill>
                <a:latin typeface="Century Gothic" pitchFamily="34" charset="0"/>
                <a:ea typeface="+mj-ea"/>
                <a:cs typeface="+mj-cs"/>
              </a:rPr>
              <a:t>: </a:t>
            </a:r>
            <a:endParaRPr lang="ru-RU" sz="1400" b="1" dirty="0" smtClean="0">
              <a:solidFill>
                <a:schemeClr val="tx2"/>
              </a:solidFill>
              <a:latin typeface="Century Gothic" pitchFamily="34" charset="0"/>
              <a:ea typeface="+mj-ea"/>
              <a:cs typeface="+mj-cs"/>
            </a:endParaRPr>
          </a:p>
          <a:p>
            <a:endParaRPr lang="ru-RU" sz="1400" dirty="0">
              <a:solidFill>
                <a:schemeClr val="tx2"/>
              </a:solidFill>
              <a:latin typeface="Century Gothic" pitchFamily="34" charset="0"/>
              <a:ea typeface="+mj-ea"/>
              <a:cs typeface="+mj-cs"/>
            </a:endParaRPr>
          </a:p>
          <a:p>
            <a:pPr marL="285750" indent="-285750">
              <a:spcBef>
                <a:spcPct val="0"/>
              </a:spcBef>
              <a:buFont typeface="Arial" pitchFamily="34" charset="0"/>
              <a:buChar char="•"/>
            </a:pPr>
            <a:r>
              <a:rPr lang="ru-RU" sz="1300" dirty="0" smtClean="0">
                <a:solidFill>
                  <a:schemeClr val="tx2"/>
                </a:solidFill>
                <a:latin typeface="Century Gothic" pitchFamily="34" charset="0"/>
                <a:ea typeface="+mj-ea"/>
                <a:cs typeface="+mj-cs"/>
              </a:rPr>
              <a:t>Удерживать аудиторию, пришедшую на Ваш сайт</a:t>
            </a:r>
            <a:endParaRPr lang="sv-SE" sz="1300" dirty="0" smtClean="0">
              <a:solidFill>
                <a:schemeClr val="tx2"/>
              </a:solidFill>
              <a:latin typeface="Century Gothic" pitchFamily="34" charset="0"/>
              <a:ea typeface="+mj-ea"/>
              <a:cs typeface="+mj-cs"/>
            </a:endParaRPr>
          </a:p>
          <a:p>
            <a:pPr marL="285750" indent="-285750">
              <a:spcBef>
                <a:spcPct val="0"/>
              </a:spcBef>
              <a:buFont typeface="Arial" pitchFamily="34" charset="0"/>
              <a:buChar char="•"/>
            </a:pPr>
            <a:endParaRPr lang="sv-SE" sz="1300" dirty="0" smtClean="0">
              <a:solidFill>
                <a:schemeClr val="tx2"/>
              </a:solidFill>
              <a:latin typeface="Century Gothic" pitchFamily="34" charset="0"/>
              <a:ea typeface="+mj-ea"/>
              <a:cs typeface="+mj-cs"/>
            </a:endParaRPr>
          </a:p>
          <a:p>
            <a:pPr marL="285750" indent="-285750">
              <a:spcBef>
                <a:spcPct val="0"/>
              </a:spcBef>
              <a:buFont typeface="Arial" pitchFamily="34" charset="0"/>
              <a:buChar char="•"/>
            </a:pPr>
            <a:r>
              <a:rPr lang="ru-RU" sz="1300" dirty="0" smtClean="0">
                <a:solidFill>
                  <a:schemeClr val="tx2"/>
                </a:solidFill>
                <a:latin typeface="Century Gothic" pitchFamily="34" charset="0"/>
                <a:ea typeface="+mj-ea"/>
                <a:cs typeface="+mj-cs"/>
              </a:rPr>
              <a:t>Повышать </a:t>
            </a:r>
            <a:r>
              <a:rPr lang="en-US" sz="1300" dirty="0" smtClean="0">
                <a:solidFill>
                  <a:schemeClr val="tx2"/>
                </a:solidFill>
                <a:latin typeface="Century Gothic" pitchFamily="34" charset="0"/>
                <a:ea typeface="+mj-ea"/>
                <a:cs typeface="+mj-cs"/>
              </a:rPr>
              <a:t>CTR </a:t>
            </a:r>
            <a:r>
              <a:rPr lang="ru-RU" sz="1300" dirty="0" smtClean="0">
                <a:solidFill>
                  <a:schemeClr val="tx2"/>
                </a:solidFill>
                <a:latin typeface="Century Gothic" pitchFamily="34" charset="0"/>
                <a:ea typeface="+mj-ea"/>
                <a:cs typeface="+mj-cs"/>
              </a:rPr>
              <a:t>и уровень конверсии</a:t>
            </a:r>
            <a:endParaRPr lang="sv-SE" sz="1300" dirty="0" smtClean="0">
              <a:solidFill>
                <a:schemeClr val="tx2"/>
              </a:solidFill>
              <a:latin typeface="Century Gothic" pitchFamily="34" charset="0"/>
              <a:ea typeface="+mj-ea"/>
              <a:cs typeface="+mj-cs"/>
            </a:endParaRPr>
          </a:p>
          <a:p>
            <a:pPr marL="285750" indent="-285750">
              <a:spcBef>
                <a:spcPct val="0"/>
              </a:spcBef>
              <a:buFont typeface="Arial" pitchFamily="34" charset="0"/>
              <a:buChar char="•"/>
            </a:pPr>
            <a:endParaRPr lang="sv-SE" sz="1300" dirty="0" smtClean="0">
              <a:solidFill>
                <a:schemeClr val="tx2"/>
              </a:solidFill>
              <a:latin typeface="Century Gothic" pitchFamily="34" charset="0"/>
              <a:ea typeface="+mj-ea"/>
              <a:cs typeface="+mj-cs"/>
            </a:endParaRPr>
          </a:p>
          <a:p>
            <a:pPr marL="285750" indent="-285750">
              <a:spcBef>
                <a:spcPct val="0"/>
              </a:spcBef>
              <a:buFont typeface="Arial" pitchFamily="34" charset="0"/>
              <a:buChar char="•"/>
            </a:pPr>
            <a:r>
              <a:rPr lang="ru-RU" sz="1300" dirty="0" smtClean="0">
                <a:solidFill>
                  <a:schemeClr val="tx2"/>
                </a:solidFill>
                <a:latin typeface="Century Gothic" pitchFamily="34" charset="0"/>
                <a:ea typeface="+mj-ea"/>
                <a:cs typeface="+mj-cs"/>
              </a:rPr>
              <a:t>Оптимизировать рекламные материалы под целевую аудиторию рекламодателя</a:t>
            </a:r>
            <a:endParaRPr lang="sv-SE" sz="1300" dirty="0">
              <a:solidFill>
                <a:schemeClr val="tx2"/>
              </a:solidFill>
              <a:latin typeface="Century Gothic" pitchFamily="34" charset="0"/>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7904" y="4462733"/>
            <a:ext cx="1754872" cy="1520570"/>
          </a:xfrm>
          <a:prstGeom prst="rect">
            <a:avLst/>
          </a:prstGeom>
          <a:effectLst>
            <a:reflection blurRad="12700" stA="20000" endPos="30000" dist="101600" dir="5400000" sy="-100000" algn="bl" rotWithShape="0"/>
          </a:effectLst>
        </p:spPr>
      </p:pic>
      <p:sp>
        <p:nvSpPr>
          <p:cNvPr id="3" name="Rectangle 2"/>
          <p:cNvSpPr/>
          <p:nvPr/>
        </p:nvSpPr>
        <p:spPr>
          <a:xfrm>
            <a:off x="-2352464" y="5967628"/>
            <a:ext cx="6853947" cy="400110"/>
          </a:xfrm>
          <a:prstGeom prst="rect">
            <a:avLst/>
          </a:prstGeom>
        </p:spPr>
        <p:txBody>
          <a:bodyPr wrap="square">
            <a:spAutoFit/>
          </a:bodyPr>
          <a:lstStyle/>
          <a:p>
            <a:pPr marL="0" lvl="1" fontAlgn="auto">
              <a:spcBef>
                <a:spcPts val="0"/>
              </a:spcBef>
              <a:spcAft>
                <a:spcPts val="0"/>
              </a:spcAft>
              <a:defRPr/>
            </a:pPr>
            <a:endParaRPr lang="sv-SE" sz="2000" kern="0" dirty="0">
              <a:solidFill>
                <a:sysClr val="windowText" lastClr="000000"/>
              </a:solidFill>
              <a:latin typeface="Century Gothic"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6669" y="1675854"/>
            <a:ext cx="3733054" cy="306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721094" y="1307835"/>
            <a:ext cx="3241593" cy="307777"/>
          </a:xfrm>
          <a:prstGeom prst="rect">
            <a:avLst/>
          </a:prstGeom>
          <a:noFill/>
        </p:spPr>
        <p:txBody>
          <a:bodyPr wrap="none" rtlCol="0">
            <a:spAutoFit/>
          </a:bodyPr>
          <a:lstStyle/>
          <a:p>
            <a:r>
              <a:rPr lang="ru-RU" sz="1400" b="1" dirty="0" smtClean="0">
                <a:latin typeface="+mj-lt"/>
              </a:rPr>
              <a:t>Кейс кросс-</a:t>
            </a:r>
            <a:r>
              <a:rPr lang="ru-RU" sz="1400" b="1" dirty="0" err="1" smtClean="0">
                <a:latin typeface="+mj-lt"/>
              </a:rPr>
              <a:t>медийной</a:t>
            </a:r>
            <a:r>
              <a:rPr lang="ru-RU" sz="1400" b="1" dirty="0" smtClean="0">
                <a:latin typeface="+mj-lt"/>
              </a:rPr>
              <a:t> кампании</a:t>
            </a:r>
            <a:r>
              <a:rPr lang="en-US" sz="1400" b="1" dirty="0" smtClean="0">
                <a:latin typeface="+mj-lt"/>
              </a:rPr>
              <a:t>:</a:t>
            </a:r>
            <a:endParaRPr lang="ru-RU" sz="1400" b="1" dirty="0">
              <a:latin typeface="+mj-lt"/>
            </a:endParaRPr>
          </a:p>
        </p:txBody>
      </p:sp>
      <p:sp>
        <p:nvSpPr>
          <p:cNvPr id="11" name="TextBox 10"/>
          <p:cNvSpPr txBox="1"/>
          <p:nvPr/>
        </p:nvSpPr>
        <p:spPr>
          <a:xfrm>
            <a:off x="4754288" y="4884394"/>
            <a:ext cx="4037606" cy="1015663"/>
          </a:xfrm>
          <a:prstGeom prst="rect">
            <a:avLst/>
          </a:prstGeom>
          <a:noFill/>
        </p:spPr>
        <p:txBody>
          <a:bodyPr wrap="square" rtlCol="0">
            <a:spAutoFit/>
          </a:bodyPr>
          <a:lstStyle/>
          <a:p>
            <a:pPr algn="just"/>
            <a:r>
              <a:rPr lang="ru-RU" sz="1200" dirty="0" smtClean="0">
                <a:latin typeface="+mj-lt"/>
              </a:rPr>
              <a:t>Клиент – Интернет—магазин одежды. Средняя стоимость привлечения</a:t>
            </a:r>
            <a:r>
              <a:rPr lang="en-US" sz="1200" dirty="0" smtClean="0">
                <a:latin typeface="+mj-lt"/>
              </a:rPr>
              <a:t> </a:t>
            </a:r>
            <a:r>
              <a:rPr lang="ru-RU" sz="1200" dirty="0" smtClean="0">
                <a:latin typeface="+mj-lt"/>
              </a:rPr>
              <a:t>одной продажи – 600 рублей. Наиболее</a:t>
            </a:r>
            <a:r>
              <a:rPr lang="en-US" sz="1200" dirty="0" smtClean="0">
                <a:latin typeface="+mj-lt"/>
              </a:rPr>
              <a:t> </a:t>
            </a:r>
            <a:r>
              <a:rPr lang="ru-RU" sz="1200" dirty="0" smtClean="0">
                <a:latin typeface="+mj-lt"/>
              </a:rPr>
              <a:t>эффективные каналы – </a:t>
            </a:r>
            <a:r>
              <a:rPr lang="en-US" sz="1200" dirty="0" smtClean="0">
                <a:latin typeface="+mj-lt"/>
              </a:rPr>
              <a:t>CPC </a:t>
            </a:r>
            <a:r>
              <a:rPr lang="ru-RU" sz="1200" dirty="0" smtClean="0">
                <a:latin typeface="+mj-lt"/>
              </a:rPr>
              <a:t>на </a:t>
            </a:r>
            <a:r>
              <a:rPr lang="ru-RU" sz="1200" dirty="0" err="1" smtClean="0">
                <a:latin typeface="+mj-lt"/>
              </a:rPr>
              <a:t>нишевых</a:t>
            </a:r>
            <a:r>
              <a:rPr lang="ru-RU" sz="1200" dirty="0" smtClean="0">
                <a:latin typeface="+mj-lt"/>
              </a:rPr>
              <a:t> сайтах </a:t>
            </a:r>
            <a:r>
              <a:rPr lang="en-US" sz="1200" dirty="0" smtClean="0">
                <a:latin typeface="+mj-lt"/>
              </a:rPr>
              <a:t>(CR – 4,5%</a:t>
            </a:r>
            <a:r>
              <a:rPr lang="ru-RU" sz="1200" dirty="0" smtClean="0">
                <a:latin typeface="+mj-lt"/>
              </a:rPr>
              <a:t>), </a:t>
            </a:r>
            <a:r>
              <a:rPr lang="en-US" sz="1200" dirty="0" smtClean="0">
                <a:latin typeface="+mj-lt"/>
              </a:rPr>
              <a:t>Re-targeting </a:t>
            </a:r>
            <a:r>
              <a:rPr lang="ru-RU" sz="1200" dirty="0" smtClean="0">
                <a:latin typeface="+mj-lt"/>
              </a:rPr>
              <a:t>(</a:t>
            </a:r>
            <a:r>
              <a:rPr lang="en-US" sz="1200" dirty="0" smtClean="0">
                <a:latin typeface="+mj-lt"/>
              </a:rPr>
              <a:t>CR - 4,9%).</a:t>
            </a:r>
            <a:endParaRPr lang="ru-RU" sz="1200" dirty="0">
              <a:latin typeface="+mj-lt"/>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03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2386" y="685802"/>
            <a:ext cx="8229600" cy="609600"/>
          </a:xfrm>
        </p:spPr>
        <p:txBody>
          <a:bodyPr/>
          <a:lstStyle/>
          <a:p>
            <a:r>
              <a:rPr lang="ru-RU" dirty="0" smtClean="0"/>
              <a:t>Ре-</a:t>
            </a:r>
            <a:r>
              <a:rPr lang="ru-RU" dirty="0" err="1" smtClean="0"/>
              <a:t>таргетинг</a:t>
            </a:r>
            <a:r>
              <a:rPr lang="en-US" dirty="0" smtClean="0"/>
              <a:t>: </a:t>
            </a:r>
            <a:r>
              <a:rPr lang="ru-RU" dirty="0" smtClean="0"/>
              <a:t>виды и механика работы</a:t>
            </a:r>
            <a:endParaRPr lang="ru-RU" dirty="0"/>
          </a:p>
        </p:txBody>
      </p:sp>
      <p:sp>
        <p:nvSpPr>
          <p:cNvPr id="4" name="Freeform 6"/>
          <p:cNvSpPr>
            <a:spLocks/>
          </p:cNvSpPr>
          <p:nvPr/>
        </p:nvSpPr>
        <p:spPr bwMode="auto">
          <a:xfrm flipH="1">
            <a:off x="261356" y="1913933"/>
            <a:ext cx="1968642" cy="1628349"/>
          </a:xfrm>
          <a:custGeom>
            <a:avLst/>
            <a:gdLst>
              <a:gd name="T0" fmla="*/ 2147483647 w 272"/>
              <a:gd name="T1" fmla="*/ 0 h 274"/>
              <a:gd name="T2" fmla="*/ 2147483647 w 272"/>
              <a:gd name="T3" fmla="*/ 0 h 274"/>
              <a:gd name="T4" fmla="*/ 2147483647 w 272"/>
              <a:gd name="T5" fmla="*/ 0 h 274"/>
              <a:gd name="T6" fmla="*/ 0 w 272"/>
              <a:gd name="T7" fmla="*/ 2147483647 h 274"/>
              <a:gd name="T8" fmla="*/ 0 w 272"/>
              <a:gd name="T9" fmla="*/ 2147483647 h 274"/>
              <a:gd name="T10" fmla="*/ 0 w 272"/>
              <a:gd name="T11" fmla="*/ 2147483647 h 274"/>
              <a:gd name="T12" fmla="*/ 0 w 272"/>
              <a:gd name="T13" fmla="*/ 2147483647 h 274"/>
              <a:gd name="T14" fmla="*/ 2147483647 w 272"/>
              <a:gd name="T15" fmla="*/ 2147483647 h 274"/>
              <a:gd name="T16" fmla="*/ 2147483647 w 272"/>
              <a:gd name="T17" fmla="*/ 2147483647 h 274"/>
              <a:gd name="T18" fmla="*/ 2147483647 w 272"/>
              <a:gd name="T19" fmla="*/ 2147483647 h 274"/>
              <a:gd name="T20" fmla="*/ 2147483647 w 272"/>
              <a:gd name="T21" fmla="*/ 2147483647 h 274"/>
              <a:gd name="T22" fmla="*/ 2147483647 w 272"/>
              <a:gd name="T23" fmla="*/ 2147483647 h 274"/>
              <a:gd name="T24" fmla="*/ 2147483647 w 272"/>
              <a:gd name="T25" fmla="*/ 2147483647 h 274"/>
              <a:gd name="T26" fmla="*/ 2147483647 w 272"/>
              <a:gd name="T27" fmla="*/ 0 h 274"/>
              <a:gd name="T28" fmla="*/ 2147483647 w 272"/>
              <a:gd name="T29" fmla="*/ 0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2"/>
              <a:gd name="T46" fmla="*/ 0 h 274"/>
              <a:gd name="T47" fmla="*/ 272 w 272"/>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2" h="274">
                <a:moveTo>
                  <a:pt x="175" y="0"/>
                </a:moveTo>
                <a:cubicBezTo>
                  <a:pt x="140" y="0"/>
                  <a:pt x="140" y="0"/>
                  <a:pt x="140" y="0"/>
                </a:cubicBezTo>
                <a:cubicBezTo>
                  <a:pt x="97" y="0"/>
                  <a:pt x="97" y="0"/>
                  <a:pt x="97" y="0"/>
                </a:cubicBezTo>
                <a:cubicBezTo>
                  <a:pt x="43" y="0"/>
                  <a:pt x="0" y="44"/>
                  <a:pt x="0" y="98"/>
                </a:cubicBezTo>
                <a:cubicBezTo>
                  <a:pt x="0" y="100"/>
                  <a:pt x="0" y="100"/>
                  <a:pt x="0" y="100"/>
                </a:cubicBezTo>
                <a:cubicBezTo>
                  <a:pt x="0" y="176"/>
                  <a:pt x="0" y="176"/>
                  <a:pt x="0" y="176"/>
                </a:cubicBezTo>
                <a:cubicBezTo>
                  <a:pt x="0" y="274"/>
                  <a:pt x="0" y="274"/>
                  <a:pt x="0" y="274"/>
                </a:cubicBezTo>
                <a:cubicBezTo>
                  <a:pt x="97" y="274"/>
                  <a:pt x="97" y="274"/>
                  <a:pt x="97" y="274"/>
                </a:cubicBezTo>
                <a:cubicBezTo>
                  <a:pt x="132" y="274"/>
                  <a:pt x="132" y="274"/>
                  <a:pt x="132" y="274"/>
                </a:cubicBezTo>
                <a:cubicBezTo>
                  <a:pt x="175" y="274"/>
                  <a:pt x="175" y="274"/>
                  <a:pt x="175" y="274"/>
                </a:cubicBezTo>
                <a:cubicBezTo>
                  <a:pt x="228" y="274"/>
                  <a:pt x="272" y="230"/>
                  <a:pt x="272" y="176"/>
                </a:cubicBezTo>
                <a:cubicBezTo>
                  <a:pt x="272" y="174"/>
                  <a:pt x="272" y="174"/>
                  <a:pt x="272" y="174"/>
                </a:cubicBezTo>
                <a:cubicBezTo>
                  <a:pt x="272" y="98"/>
                  <a:pt x="272" y="98"/>
                  <a:pt x="272" y="98"/>
                </a:cubicBezTo>
                <a:cubicBezTo>
                  <a:pt x="272" y="0"/>
                  <a:pt x="272" y="0"/>
                  <a:pt x="272" y="0"/>
                </a:cubicBezTo>
                <a:lnTo>
                  <a:pt x="175" y="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pPr algn="ctr"/>
            <a:r>
              <a:rPr lang="ru-RU" sz="1400" b="1" dirty="0" err="1" smtClean="0"/>
              <a:t>Креативный</a:t>
            </a:r>
            <a:r>
              <a:rPr lang="en-US" sz="1400" b="1" dirty="0" smtClean="0"/>
              <a:t>        </a:t>
            </a:r>
            <a:r>
              <a:rPr lang="ru-RU" sz="1400" b="1" dirty="0" smtClean="0"/>
              <a:t> ре</a:t>
            </a:r>
            <a:r>
              <a:rPr lang="en-US" sz="1400" b="1" dirty="0" smtClean="0"/>
              <a:t>-</a:t>
            </a:r>
            <a:r>
              <a:rPr lang="ru-RU" sz="1400" b="1" dirty="0" err="1" smtClean="0"/>
              <a:t>таргетинг</a:t>
            </a:r>
            <a:endParaRPr lang="en-GB" sz="1400" b="1" dirty="0"/>
          </a:p>
          <a:p>
            <a:pPr algn="ctr"/>
            <a:endParaRPr lang="ru-RU" sz="1200" dirty="0" smtClean="0"/>
          </a:p>
          <a:p>
            <a:pPr algn="ctr"/>
            <a:r>
              <a:rPr lang="ru-RU" sz="1200" dirty="0" smtClean="0"/>
              <a:t>Показывайте пользователю баннеры, в зависимости от его действий</a:t>
            </a:r>
            <a:endParaRPr lang="en-US" sz="1200" dirty="0">
              <a:solidFill>
                <a:srgbClr val="000000"/>
              </a:solidFill>
            </a:endParaRPr>
          </a:p>
        </p:txBody>
      </p:sp>
      <p:sp>
        <p:nvSpPr>
          <p:cNvPr id="5" name="Freeform 6"/>
          <p:cNvSpPr>
            <a:spLocks/>
          </p:cNvSpPr>
          <p:nvPr/>
        </p:nvSpPr>
        <p:spPr bwMode="auto">
          <a:xfrm>
            <a:off x="261356" y="3723283"/>
            <a:ext cx="1966470" cy="1732904"/>
          </a:xfrm>
          <a:custGeom>
            <a:avLst/>
            <a:gdLst>
              <a:gd name="T0" fmla="*/ 2147483647 w 272"/>
              <a:gd name="T1" fmla="*/ 0 h 274"/>
              <a:gd name="T2" fmla="*/ 2147483647 w 272"/>
              <a:gd name="T3" fmla="*/ 0 h 274"/>
              <a:gd name="T4" fmla="*/ 2147483647 w 272"/>
              <a:gd name="T5" fmla="*/ 0 h 274"/>
              <a:gd name="T6" fmla="*/ 0 w 272"/>
              <a:gd name="T7" fmla="*/ 2147483647 h 274"/>
              <a:gd name="T8" fmla="*/ 0 w 272"/>
              <a:gd name="T9" fmla="*/ 2147483647 h 274"/>
              <a:gd name="T10" fmla="*/ 0 w 272"/>
              <a:gd name="T11" fmla="*/ 2147483647 h 274"/>
              <a:gd name="T12" fmla="*/ 0 w 272"/>
              <a:gd name="T13" fmla="*/ 2147483647 h 274"/>
              <a:gd name="T14" fmla="*/ 2147483647 w 272"/>
              <a:gd name="T15" fmla="*/ 2147483647 h 274"/>
              <a:gd name="T16" fmla="*/ 2147483647 w 272"/>
              <a:gd name="T17" fmla="*/ 2147483647 h 274"/>
              <a:gd name="T18" fmla="*/ 2147483647 w 272"/>
              <a:gd name="T19" fmla="*/ 2147483647 h 274"/>
              <a:gd name="T20" fmla="*/ 2147483647 w 272"/>
              <a:gd name="T21" fmla="*/ 2147483647 h 274"/>
              <a:gd name="T22" fmla="*/ 2147483647 w 272"/>
              <a:gd name="T23" fmla="*/ 2147483647 h 274"/>
              <a:gd name="T24" fmla="*/ 2147483647 w 272"/>
              <a:gd name="T25" fmla="*/ 2147483647 h 274"/>
              <a:gd name="T26" fmla="*/ 2147483647 w 272"/>
              <a:gd name="T27" fmla="*/ 0 h 274"/>
              <a:gd name="T28" fmla="*/ 2147483647 w 272"/>
              <a:gd name="T29" fmla="*/ 0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2"/>
              <a:gd name="T46" fmla="*/ 0 h 274"/>
              <a:gd name="T47" fmla="*/ 272 w 272"/>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2" h="274">
                <a:moveTo>
                  <a:pt x="175" y="0"/>
                </a:moveTo>
                <a:cubicBezTo>
                  <a:pt x="140" y="0"/>
                  <a:pt x="140" y="0"/>
                  <a:pt x="140" y="0"/>
                </a:cubicBezTo>
                <a:cubicBezTo>
                  <a:pt x="97" y="0"/>
                  <a:pt x="97" y="0"/>
                  <a:pt x="97" y="0"/>
                </a:cubicBezTo>
                <a:cubicBezTo>
                  <a:pt x="43" y="0"/>
                  <a:pt x="0" y="44"/>
                  <a:pt x="0" y="98"/>
                </a:cubicBezTo>
                <a:cubicBezTo>
                  <a:pt x="0" y="100"/>
                  <a:pt x="0" y="100"/>
                  <a:pt x="0" y="100"/>
                </a:cubicBezTo>
                <a:cubicBezTo>
                  <a:pt x="0" y="176"/>
                  <a:pt x="0" y="176"/>
                  <a:pt x="0" y="176"/>
                </a:cubicBezTo>
                <a:cubicBezTo>
                  <a:pt x="0" y="274"/>
                  <a:pt x="0" y="274"/>
                  <a:pt x="0" y="274"/>
                </a:cubicBezTo>
                <a:cubicBezTo>
                  <a:pt x="97" y="274"/>
                  <a:pt x="97" y="274"/>
                  <a:pt x="97" y="274"/>
                </a:cubicBezTo>
                <a:cubicBezTo>
                  <a:pt x="132" y="274"/>
                  <a:pt x="132" y="274"/>
                  <a:pt x="132" y="274"/>
                </a:cubicBezTo>
                <a:cubicBezTo>
                  <a:pt x="175" y="274"/>
                  <a:pt x="175" y="274"/>
                  <a:pt x="175" y="274"/>
                </a:cubicBezTo>
                <a:cubicBezTo>
                  <a:pt x="228" y="274"/>
                  <a:pt x="272" y="230"/>
                  <a:pt x="272" y="176"/>
                </a:cubicBezTo>
                <a:cubicBezTo>
                  <a:pt x="272" y="174"/>
                  <a:pt x="272" y="174"/>
                  <a:pt x="272" y="174"/>
                </a:cubicBezTo>
                <a:cubicBezTo>
                  <a:pt x="272" y="98"/>
                  <a:pt x="272" y="98"/>
                  <a:pt x="272" y="98"/>
                </a:cubicBezTo>
                <a:cubicBezTo>
                  <a:pt x="272" y="0"/>
                  <a:pt x="272" y="0"/>
                  <a:pt x="272" y="0"/>
                </a:cubicBezTo>
                <a:lnTo>
                  <a:pt x="175" y="0"/>
                </a:lnTo>
                <a:close/>
              </a:path>
            </a:pathLst>
          </a:custGeom>
          <a:ln>
            <a:headEnd/>
            <a:tailEn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lstStyle/>
          <a:p>
            <a:pPr algn="ctr"/>
            <a:r>
              <a:rPr lang="ru-RU" sz="1400" b="1" dirty="0" smtClean="0">
                <a:solidFill>
                  <a:schemeClr val="bg1"/>
                </a:solidFill>
              </a:rPr>
              <a:t>Продуктовый </a:t>
            </a:r>
          </a:p>
          <a:p>
            <a:pPr algn="ctr"/>
            <a:r>
              <a:rPr lang="ru-RU" sz="1400" b="1" dirty="0" smtClean="0">
                <a:solidFill>
                  <a:schemeClr val="bg1"/>
                </a:solidFill>
              </a:rPr>
              <a:t>ре-</a:t>
            </a:r>
            <a:r>
              <a:rPr lang="ru-RU" sz="1400" b="1" dirty="0" err="1" smtClean="0">
                <a:solidFill>
                  <a:schemeClr val="bg1"/>
                </a:solidFill>
              </a:rPr>
              <a:t>таргетинг</a:t>
            </a:r>
            <a:endParaRPr lang="en-GB" sz="1400" b="1" dirty="0">
              <a:solidFill>
                <a:schemeClr val="bg1"/>
              </a:solidFill>
            </a:endParaRPr>
          </a:p>
          <a:p>
            <a:pPr algn="ctr"/>
            <a:endParaRPr lang="ru-RU" sz="1200" dirty="0" smtClean="0">
              <a:solidFill>
                <a:schemeClr val="bg1"/>
              </a:solidFill>
            </a:endParaRPr>
          </a:p>
          <a:p>
            <a:pPr algn="ctr"/>
            <a:r>
              <a:rPr lang="ru-RU" sz="1200" dirty="0" smtClean="0">
                <a:solidFill>
                  <a:schemeClr val="bg1"/>
                </a:solidFill>
              </a:rPr>
              <a:t>Продавайте сопутствующие товары пользователям, посетившим страницу продукта</a:t>
            </a:r>
            <a:endParaRPr lang="en-GB" sz="1200" dirty="0">
              <a:solidFill>
                <a:schemeClr val="bg1"/>
              </a:solidFill>
            </a:endParaRPr>
          </a:p>
        </p:txBody>
      </p:sp>
      <p:sp>
        <p:nvSpPr>
          <p:cNvPr id="6" name="Freeform 6"/>
          <p:cNvSpPr>
            <a:spLocks/>
          </p:cNvSpPr>
          <p:nvPr/>
        </p:nvSpPr>
        <p:spPr bwMode="auto">
          <a:xfrm>
            <a:off x="2386035" y="1930857"/>
            <a:ext cx="1772311" cy="1574883"/>
          </a:xfrm>
          <a:custGeom>
            <a:avLst/>
            <a:gdLst>
              <a:gd name="T0" fmla="*/ 2147483647 w 272"/>
              <a:gd name="T1" fmla="*/ 0 h 274"/>
              <a:gd name="T2" fmla="*/ 2147483647 w 272"/>
              <a:gd name="T3" fmla="*/ 0 h 274"/>
              <a:gd name="T4" fmla="*/ 2147483647 w 272"/>
              <a:gd name="T5" fmla="*/ 0 h 274"/>
              <a:gd name="T6" fmla="*/ 0 w 272"/>
              <a:gd name="T7" fmla="*/ 2147483647 h 274"/>
              <a:gd name="T8" fmla="*/ 0 w 272"/>
              <a:gd name="T9" fmla="*/ 2147483647 h 274"/>
              <a:gd name="T10" fmla="*/ 0 w 272"/>
              <a:gd name="T11" fmla="*/ 2147483647 h 274"/>
              <a:gd name="T12" fmla="*/ 0 w 272"/>
              <a:gd name="T13" fmla="*/ 2147483647 h 274"/>
              <a:gd name="T14" fmla="*/ 2147483647 w 272"/>
              <a:gd name="T15" fmla="*/ 2147483647 h 274"/>
              <a:gd name="T16" fmla="*/ 2147483647 w 272"/>
              <a:gd name="T17" fmla="*/ 2147483647 h 274"/>
              <a:gd name="T18" fmla="*/ 2147483647 w 272"/>
              <a:gd name="T19" fmla="*/ 2147483647 h 274"/>
              <a:gd name="T20" fmla="*/ 2147483647 w 272"/>
              <a:gd name="T21" fmla="*/ 2147483647 h 274"/>
              <a:gd name="T22" fmla="*/ 2147483647 w 272"/>
              <a:gd name="T23" fmla="*/ 2147483647 h 274"/>
              <a:gd name="T24" fmla="*/ 2147483647 w 272"/>
              <a:gd name="T25" fmla="*/ 2147483647 h 274"/>
              <a:gd name="T26" fmla="*/ 2147483647 w 272"/>
              <a:gd name="T27" fmla="*/ 0 h 274"/>
              <a:gd name="T28" fmla="*/ 2147483647 w 272"/>
              <a:gd name="T29" fmla="*/ 0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2"/>
              <a:gd name="T46" fmla="*/ 0 h 274"/>
              <a:gd name="T47" fmla="*/ 272 w 272"/>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2" h="274">
                <a:moveTo>
                  <a:pt x="175" y="0"/>
                </a:moveTo>
                <a:cubicBezTo>
                  <a:pt x="140" y="0"/>
                  <a:pt x="140" y="0"/>
                  <a:pt x="140" y="0"/>
                </a:cubicBezTo>
                <a:cubicBezTo>
                  <a:pt x="97" y="0"/>
                  <a:pt x="97" y="0"/>
                  <a:pt x="97" y="0"/>
                </a:cubicBezTo>
                <a:cubicBezTo>
                  <a:pt x="43" y="0"/>
                  <a:pt x="0" y="44"/>
                  <a:pt x="0" y="98"/>
                </a:cubicBezTo>
                <a:cubicBezTo>
                  <a:pt x="0" y="100"/>
                  <a:pt x="0" y="100"/>
                  <a:pt x="0" y="100"/>
                </a:cubicBezTo>
                <a:cubicBezTo>
                  <a:pt x="0" y="176"/>
                  <a:pt x="0" y="176"/>
                  <a:pt x="0" y="176"/>
                </a:cubicBezTo>
                <a:cubicBezTo>
                  <a:pt x="0" y="274"/>
                  <a:pt x="0" y="274"/>
                  <a:pt x="0" y="274"/>
                </a:cubicBezTo>
                <a:cubicBezTo>
                  <a:pt x="97" y="274"/>
                  <a:pt x="97" y="274"/>
                  <a:pt x="97" y="274"/>
                </a:cubicBezTo>
                <a:cubicBezTo>
                  <a:pt x="132" y="274"/>
                  <a:pt x="132" y="274"/>
                  <a:pt x="132" y="274"/>
                </a:cubicBezTo>
                <a:cubicBezTo>
                  <a:pt x="175" y="274"/>
                  <a:pt x="175" y="274"/>
                  <a:pt x="175" y="274"/>
                </a:cubicBezTo>
                <a:cubicBezTo>
                  <a:pt x="228" y="274"/>
                  <a:pt x="272" y="230"/>
                  <a:pt x="272" y="176"/>
                </a:cubicBezTo>
                <a:cubicBezTo>
                  <a:pt x="272" y="174"/>
                  <a:pt x="272" y="174"/>
                  <a:pt x="272" y="174"/>
                </a:cubicBezTo>
                <a:cubicBezTo>
                  <a:pt x="272" y="98"/>
                  <a:pt x="272" y="98"/>
                  <a:pt x="272" y="98"/>
                </a:cubicBezTo>
                <a:cubicBezTo>
                  <a:pt x="272" y="0"/>
                  <a:pt x="272" y="0"/>
                  <a:pt x="272" y="0"/>
                </a:cubicBezTo>
                <a:lnTo>
                  <a:pt x="175"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400" b="1" dirty="0" smtClean="0">
              <a:solidFill>
                <a:schemeClr val="bg1"/>
              </a:solidFill>
            </a:endParaRPr>
          </a:p>
          <a:p>
            <a:pPr algn="ctr">
              <a:defRPr/>
            </a:pPr>
            <a:r>
              <a:rPr lang="en-US" sz="1400" b="1" dirty="0" err="1" smtClean="0">
                <a:solidFill>
                  <a:schemeClr val="bg1"/>
                </a:solidFill>
              </a:rPr>
              <a:t>Facebook</a:t>
            </a:r>
            <a:r>
              <a:rPr lang="en-US" sz="1400" b="1" dirty="0" smtClean="0">
                <a:solidFill>
                  <a:schemeClr val="bg1"/>
                </a:solidFill>
              </a:rPr>
              <a:t>          </a:t>
            </a:r>
            <a:r>
              <a:rPr lang="ru-RU" sz="1400" b="1" dirty="0" smtClean="0">
                <a:solidFill>
                  <a:schemeClr val="bg1"/>
                </a:solidFill>
              </a:rPr>
              <a:t>ре</a:t>
            </a:r>
            <a:r>
              <a:rPr lang="en-US" sz="1400" b="1" dirty="0" smtClean="0">
                <a:solidFill>
                  <a:schemeClr val="bg1"/>
                </a:solidFill>
              </a:rPr>
              <a:t>-</a:t>
            </a:r>
            <a:r>
              <a:rPr lang="ru-RU" sz="1400" b="1" dirty="0" err="1" smtClean="0">
                <a:solidFill>
                  <a:schemeClr val="bg1"/>
                </a:solidFill>
              </a:rPr>
              <a:t>таргетинг</a:t>
            </a:r>
            <a:endParaRPr lang="en-US" sz="1400" b="1" dirty="0" smtClean="0">
              <a:solidFill>
                <a:schemeClr val="bg1"/>
              </a:solidFill>
            </a:endParaRPr>
          </a:p>
          <a:p>
            <a:pPr algn="ctr">
              <a:defRPr/>
            </a:pPr>
            <a:endParaRPr lang="ru-RU" sz="1200" dirty="0" smtClean="0">
              <a:solidFill>
                <a:schemeClr val="bg1"/>
              </a:solidFill>
            </a:endParaRPr>
          </a:p>
          <a:p>
            <a:pPr algn="ctr">
              <a:defRPr/>
            </a:pPr>
            <a:r>
              <a:rPr lang="ru-RU" sz="1200" dirty="0" smtClean="0">
                <a:solidFill>
                  <a:schemeClr val="bg1"/>
                </a:solidFill>
              </a:rPr>
              <a:t>Получите доступ до </a:t>
            </a:r>
            <a:r>
              <a:rPr lang="en-US" sz="1200" dirty="0" smtClean="0">
                <a:solidFill>
                  <a:schemeClr val="bg1"/>
                </a:solidFill>
              </a:rPr>
              <a:t>FB </a:t>
            </a:r>
            <a:r>
              <a:rPr lang="ru-RU" sz="1200" dirty="0" err="1" smtClean="0">
                <a:solidFill>
                  <a:schemeClr val="bg1"/>
                </a:solidFill>
              </a:rPr>
              <a:t>фанов</a:t>
            </a:r>
            <a:endParaRPr lang="en-US" sz="1200" dirty="0">
              <a:solidFill>
                <a:schemeClr val="bg1"/>
              </a:solidFill>
            </a:endParaRPr>
          </a:p>
        </p:txBody>
      </p:sp>
      <p:sp>
        <p:nvSpPr>
          <p:cNvPr id="7" name="Freeform 6"/>
          <p:cNvSpPr>
            <a:spLocks/>
          </p:cNvSpPr>
          <p:nvPr/>
        </p:nvSpPr>
        <p:spPr bwMode="auto">
          <a:xfrm>
            <a:off x="2345092" y="3578020"/>
            <a:ext cx="1813255" cy="1878166"/>
          </a:xfrm>
          <a:custGeom>
            <a:avLst/>
            <a:gdLst>
              <a:gd name="T0" fmla="*/ 2147483647 w 272"/>
              <a:gd name="T1" fmla="*/ 0 h 274"/>
              <a:gd name="T2" fmla="*/ 2147483647 w 272"/>
              <a:gd name="T3" fmla="*/ 0 h 274"/>
              <a:gd name="T4" fmla="*/ 2147483647 w 272"/>
              <a:gd name="T5" fmla="*/ 0 h 274"/>
              <a:gd name="T6" fmla="*/ 0 w 272"/>
              <a:gd name="T7" fmla="*/ 2147483647 h 274"/>
              <a:gd name="T8" fmla="*/ 0 w 272"/>
              <a:gd name="T9" fmla="*/ 2147483647 h 274"/>
              <a:gd name="T10" fmla="*/ 0 w 272"/>
              <a:gd name="T11" fmla="*/ 2147483647 h 274"/>
              <a:gd name="T12" fmla="*/ 0 w 272"/>
              <a:gd name="T13" fmla="*/ 2147483647 h 274"/>
              <a:gd name="T14" fmla="*/ 2147483647 w 272"/>
              <a:gd name="T15" fmla="*/ 2147483647 h 274"/>
              <a:gd name="T16" fmla="*/ 2147483647 w 272"/>
              <a:gd name="T17" fmla="*/ 2147483647 h 274"/>
              <a:gd name="T18" fmla="*/ 2147483647 w 272"/>
              <a:gd name="T19" fmla="*/ 2147483647 h 274"/>
              <a:gd name="T20" fmla="*/ 2147483647 w 272"/>
              <a:gd name="T21" fmla="*/ 2147483647 h 274"/>
              <a:gd name="T22" fmla="*/ 2147483647 w 272"/>
              <a:gd name="T23" fmla="*/ 2147483647 h 274"/>
              <a:gd name="T24" fmla="*/ 2147483647 w 272"/>
              <a:gd name="T25" fmla="*/ 2147483647 h 274"/>
              <a:gd name="T26" fmla="*/ 2147483647 w 272"/>
              <a:gd name="T27" fmla="*/ 0 h 274"/>
              <a:gd name="T28" fmla="*/ 2147483647 w 272"/>
              <a:gd name="T29" fmla="*/ 0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2"/>
              <a:gd name="T46" fmla="*/ 0 h 274"/>
              <a:gd name="T47" fmla="*/ 272 w 272"/>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2" h="274">
                <a:moveTo>
                  <a:pt x="175" y="0"/>
                </a:moveTo>
                <a:cubicBezTo>
                  <a:pt x="140" y="0"/>
                  <a:pt x="140" y="0"/>
                  <a:pt x="140" y="0"/>
                </a:cubicBezTo>
                <a:cubicBezTo>
                  <a:pt x="97" y="0"/>
                  <a:pt x="97" y="0"/>
                  <a:pt x="97" y="0"/>
                </a:cubicBezTo>
                <a:cubicBezTo>
                  <a:pt x="43" y="0"/>
                  <a:pt x="0" y="44"/>
                  <a:pt x="0" y="98"/>
                </a:cubicBezTo>
                <a:cubicBezTo>
                  <a:pt x="0" y="100"/>
                  <a:pt x="0" y="100"/>
                  <a:pt x="0" y="100"/>
                </a:cubicBezTo>
                <a:cubicBezTo>
                  <a:pt x="0" y="176"/>
                  <a:pt x="0" y="176"/>
                  <a:pt x="0" y="176"/>
                </a:cubicBezTo>
                <a:cubicBezTo>
                  <a:pt x="0" y="274"/>
                  <a:pt x="0" y="274"/>
                  <a:pt x="0" y="274"/>
                </a:cubicBezTo>
                <a:cubicBezTo>
                  <a:pt x="97" y="274"/>
                  <a:pt x="97" y="274"/>
                  <a:pt x="97" y="274"/>
                </a:cubicBezTo>
                <a:cubicBezTo>
                  <a:pt x="132" y="274"/>
                  <a:pt x="132" y="274"/>
                  <a:pt x="132" y="274"/>
                </a:cubicBezTo>
                <a:cubicBezTo>
                  <a:pt x="175" y="274"/>
                  <a:pt x="175" y="274"/>
                  <a:pt x="175" y="274"/>
                </a:cubicBezTo>
                <a:cubicBezTo>
                  <a:pt x="228" y="274"/>
                  <a:pt x="272" y="230"/>
                  <a:pt x="272" y="176"/>
                </a:cubicBezTo>
                <a:cubicBezTo>
                  <a:pt x="272" y="174"/>
                  <a:pt x="272" y="174"/>
                  <a:pt x="272" y="174"/>
                </a:cubicBezTo>
                <a:cubicBezTo>
                  <a:pt x="272" y="98"/>
                  <a:pt x="272" y="98"/>
                  <a:pt x="272" y="98"/>
                </a:cubicBezTo>
                <a:cubicBezTo>
                  <a:pt x="272" y="0"/>
                  <a:pt x="272" y="0"/>
                  <a:pt x="272" y="0"/>
                </a:cubicBezTo>
                <a:lnTo>
                  <a:pt x="175"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ru-RU" sz="1400" b="1" dirty="0" smtClean="0"/>
              <a:t>Поисковый </a:t>
            </a:r>
            <a:r>
              <a:rPr lang="en-US" sz="1400" b="1" dirty="0" smtClean="0"/>
              <a:t>             </a:t>
            </a:r>
            <a:r>
              <a:rPr lang="ru-RU" sz="1400" b="1" dirty="0" smtClean="0"/>
              <a:t>ре</a:t>
            </a:r>
            <a:r>
              <a:rPr lang="en-US" sz="1400" b="1" dirty="0" smtClean="0"/>
              <a:t>-</a:t>
            </a:r>
            <a:r>
              <a:rPr lang="ru-RU" sz="1400" b="1" dirty="0" err="1" smtClean="0"/>
              <a:t>таргетинг</a:t>
            </a:r>
            <a:endParaRPr lang="en-GB" sz="1400" b="1" dirty="0"/>
          </a:p>
          <a:p>
            <a:pPr algn="ctr"/>
            <a:endParaRPr lang="ru-RU" sz="1200" dirty="0" smtClean="0"/>
          </a:p>
          <a:p>
            <a:pPr algn="ctr"/>
            <a:r>
              <a:rPr lang="ru-RU" sz="1200" dirty="0" smtClean="0"/>
              <a:t>Перенаправляйте пользователей, которые нажали на Ваше объявление в контексте</a:t>
            </a:r>
            <a:endParaRPr lang="en-GB" sz="1200" dirty="0"/>
          </a:p>
        </p:txBody>
      </p:sp>
      <p:pic>
        <p:nvPicPr>
          <p:cNvPr id="8"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984" y1="8594" x2="5469" y2="37891"/>
                        <a14:foregroundMark x1="7422" y1="37891" x2="7031" y2="68164"/>
                        <a14:foregroundMark x1="7227" y1="72656" x2="12109" y2="85547"/>
                        <a14:foregroundMark x1="19531" y1="89648" x2="53516" y2="90234"/>
                      </a14:backgroundRemoval>
                    </a14:imgEffect>
                    <a14:imgEffect>
                      <a14:artisticPlasticWrap trans="45000"/>
                    </a14:imgEffect>
                  </a14:imgLayer>
                </a14:imgProps>
              </a:ext>
              <a:ext uri="{28A0092B-C50C-407E-A947-70E740481C1C}">
                <a14:useLocalDpi xmlns:a14="http://schemas.microsoft.com/office/drawing/2010/main" val="0"/>
              </a:ext>
            </a:extLst>
          </a:blip>
          <a:srcRect/>
          <a:stretch>
            <a:fillRect/>
          </a:stretch>
        </p:blipFill>
        <p:spPr bwMode="auto">
          <a:xfrm>
            <a:off x="3570074" y="1410699"/>
            <a:ext cx="787386" cy="7873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t3.gstatic.com/images?q=tbn:ANd9GcRlbAUTygLFLsWt3M9VwfRsA91hQPhAJq-eMQxP7dhvGjQHOTgSxD4MKuhAaQ"/>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3759402" y="5140395"/>
            <a:ext cx="1010315" cy="676963"/>
          </a:xfrm>
          <a:prstGeom prst="rect">
            <a:avLst/>
          </a:prstGeom>
          <a:noFill/>
          <a:effectLst>
            <a:glow rad="25400">
              <a:srgbClr val="002060">
                <a:alpha val="40000"/>
              </a:srgbClr>
            </a:glow>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69290" y="5115031"/>
            <a:ext cx="1125849" cy="900679"/>
            <a:chOff x="7341974" y="4002062"/>
            <a:chExt cx="1773178" cy="1418542"/>
          </a:xfrm>
          <a:effectLst>
            <a:outerShdw blurRad="50800" dist="38100" dir="2700000" algn="tl" rotWithShape="0">
              <a:prstClr val="black">
                <a:alpha val="40000"/>
              </a:prstClr>
            </a:outerShdw>
          </a:effectLst>
        </p:grpSpPr>
        <p:pic>
          <p:nvPicPr>
            <p:cNvPr id="11" name="Picture 9"/>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7" b="96191" l="10000" r="90000"/>
                      </a14:imgEffect>
                      <a14:imgEffect>
                        <a14:artisticPlasticWrap trans="44000"/>
                      </a14:imgEffect>
                    </a14:imgLayer>
                  </a14:imgProps>
                </a:ext>
                <a:ext uri="{28A0092B-C50C-407E-A947-70E740481C1C}">
                  <a14:useLocalDpi xmlns:a14="http://schemas.microsoft.com/office/drawing/2010/main" val="0"/>
                </a:ext>
              </a:extLst>
            </a:blip>
            <a:srcRect/>
            <a:stretch>
              <a:fillRect/>
            </a:stretch>
          </p:blipFill>
          <p:spPr bwMode="auto">
            <a:xfrm>
              <a:off x="7341974" y="4002062"/>
              <a:ext cx="1773178" cy="141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rot="20291962">
              <a:off x="7830523" y="4577793"/>
              <a:ext cx="989373" cy="338554"/>
            </a:xfrm>
            <a:prstGeom prst="rect">
              <a:avLst/>
            </a:prstGeom>
            <a:noFill/>
            <a:scene3d>
              <a:camera prst="perspectiveHeroicExtremeRightFacing"/>
              <a:lightRig rig="threePt" dir="t"/>
            </a:scene3d>
          </p:spPr>
          <p:txBody>
            <a:bodyPr wrap="none" lIns="91440" tIns="45720" rIns="91440" bIns="45720">
              <a:spAutoFit/>
            </a:bodyPr>
            <a:lstStyle/>
            <a:p>
              <a:pPr algn="ctr"/>
              <a:r>
                <a:rPr lang="en-US" sz="1600" dirty="0" smtClean="0">
                  <a:ln w="18415" cmpd="sng">
                    <a:solidFill>
                      <a:schemeClr val="bg1"/>
                    </a:solidFill>
                    <a:prstDash val="solid"/>
                  </a:ln>
                  <a:solidFill>
                    <a:srgbClr val="FFFFFF"/>
                  </a:solidFill>
                  <a:effectLst>
                    <a:innerShdw blurRad="63500" dist="50800" dir="8100000">
                      <a:prstClr val="black">
                        <a:alpha val="50000"/>
                      </a:prstClr>
                    </a:innerShdw>
                  </a:effectLst>
                </a:rPr>
                <a:t>product</a:t>
              </a:r>
              <a:endParaRPr lang="en-US" sz="3200" b="0" cap="none" spc="0" dirty="0">
                <a:ln w="18415" cmpd="sng">
                  <a:solidFill>
                    <a:schemeClr val="bg1"/>
                  </a:solidFill>
                  <a:prstDash val="solid"/>
                </a:ln>
                <a:solidFill>
                  <a:srgbClr val="FFFFFF"/>
                </a:solidFill>
                <a:effectLst>
                  <a:innerShdw blurRad="63500" dist="50800" dir="8100000">
                    <a:prstClr val="black">
                      <a:alpha val="50000"/>
                    </a:prstClr>
                  </a:innerShdw>
                </a:effectLst>
              </a:endParaRPr>
            </a:p>
          </p:txBody>
        </p:sp>
      </p:grpSp>
      <p:sp>
        <p:nvSpPr>
          <p:cNvPr id="13" name="Circular Arrow 12"/>
          <p:cNvSpPr/>
          <p:nvPr/>
        </p:nvSpPr>
        <p:spPr>
          <a:xfrm rot="4981216">
            <a:off x="4360930" y="614424"/>
            <a:ext cx="2412588" cy="6925505"/>
          </a:xfrm>
          <a:prstGeom prst="circularArrow">
            <a:avLst/>
          </a:prstGeom>
          <a:gradFill flip="none" rotWithShape="1">
            <a:gsLst>
              <a:gs pos="0">
                <a:schemeClr val="bg1">
                  <a:lumMod val="65000"/>
                  <a:shade val="30000"/>
                  <a:satMod val="115000"/>
                  <a:alpha val="52000"/>
                </a:schemeClr>
              </a:gs>
              <a:gs pos="50000">
                <a:schemeClr val="bg1">
                  <a:lumMod val="65000"/>
                  <a:shade val="67500"/>
                  <a:satMod val="115000"/>
                  <a:alpha val="22000"/>
                </a:schemeClr>
              </a:gs>
              <a:gs pos="100000">
                <a:schemeClr val="bg1">
                  <a:lumMod val="65000"/>
                  <a:shade val="100000"/>
                  <a:satMod val="115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23425" y="3056396"/>
            <a:ext cx="543715" cy="3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850020" y="2473450"/>
            <a:ext cx="347978"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sv-SE" sz="6000" b="1" dirty="0" smtClean="0">
                <a:solidFill>
                  <a:schemeClr val="bg1">
                    <a:lumMod val="65000"/>
                  </a:schemeClr>
                </a:solidFill>
              </a:rPr>
              <a:t>1</a:t>
            </a:r>
            <a:endParaRPr lang="sv-SE" sz="6000" b="1" dirty="0">
              <a:solidFill>
                <a:schemeClr val="bg1">
                  <a:lumMod val="65000"/>
                </a:schemeClr>
              </a:solidFill>
            </a:endParaRPr>
          </a:p>
        </p:txBody>
      </p:sp>
      <p:sp>
        <p:nvSpPr>
          <p:cNvPr id="16" name="TextBox 15"/>
          <p:cNvSpPr txBox="1"/>
          <p:nvPr/>
        </p:nvSpPr>
        <p:spPr>
          <a:xfrm>
            <a:off x="5053982" y="4417666"/>
            <a:ext cx="347978"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sv-SE" sz="6000" b="1" dirty="0">
                <a:solidFill>
                  <a:schemeClr val="bg1">
                    <a:lumMod val="65000"/>
                  </a:schemeClr>
                </a:solidFill>
              </a:rPr>
              <a:t>4</a:t>
            </a:r>
          </a:p>
        </p:txBody>
      </p:sp>
      <p:grpSp>
        <p:nvGrpSpPr>
          <p:cNvPr id="17" name="Group 16"/>
          <p:cNvGrpSpPr/>
          <p:nvPr/>
        </p:nvGrpSpPr>
        <p:grpSpPr>
          <a:xfrm>
            <a:off x="7664515" y="2801753"/>
            <a:ext cx="1034754" cy="749623"/>
            <a:chOff x="6243011" y="2607223"/>
            <a:chExt cx="1359543" cy="984915"/>
          </a:xfrm>
        </p:grpSpPr>
        <p:pic>
          <p:nvPicPr>
            <p:cNvPr id="1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6097" y="2713823"/>
              <a:ext cx="1156457" cy="877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2951" y="2607223"/>
              <a:ext cx="1060198" cy="752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12805" y="2766262"/>
              <a:ext cx="1023164" cy="741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43011" y="2856243"/>
              <a:ext cx="1092957" cy="735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Content Placeholder 8"/>
          <p:cNvSpPr txBox="1">
            <a:spLocks noGrp="1"/>
          </p:cNvSpPr>
          <p:nvPr>
            <p:ph sz="quarter" idx="10"/>
          </p:nvPr>
        </p:nvSpPr>
        <p:spPr>
          <a:xfrm>
            <a:off x="7629959" y="3849153"/>
            <a:ext cx="318980"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indent="0">
              <a:buNone/>
            </a:pPr>
            <a:r>
              <a:rPr lang="sv-SE" sz="6000" b="1" dirty="0" smtClean="0">
                <a:solidFill>
                  <a:schemeClr val="bg1">
                    <a:lumMod val="65000"/>
                  </a:schemeClr>
                </a:solidFill>
              </a:rPr>
              <a:t>3</a:t>
            </a:r>
            <a:endParaRPr lang="sv-SE" sz="6000" b="1" dirty="0">
              <a:solidFill>
                <a:schemeClr val="bg1">
                  <a:lumMod val="65000"/>
                </a:schemeClr>
              </a:solidFill>
            </a:endParaRPr>
          </a:p>
        </p:txBody>
      </p:sp>
      <p:sp>
        <p:nvSpPr>
          <p:cNvPr id="23" name="TextBox 22"/>
          <p:cNvSpPr txBox="1"/>
          <p:nvPr/>
        </p:nvSpPr>
        <p:spPr>
          <a:xfrm>
            <a:off x="7186168" y="2142963"/>
            <a:ext cx="347978"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sv-SE" sz="6000" b="1" dirty="0" smtClean="0">
                <a:solidFill>
                  <a:schemeClr val="bg1">
                    <a:lumMod val="65000"/>
                  </a:schemeClr>
                </a:solidFill>
              </a:rPr>
              <a:t>2</a:t>
            </a:r>
            <a:endParaRPr lang="sv-SE" sz="6000" b="1" dirty="0">
              <a:solidFill>
                <a:schemeClr val="bg1">
                  <a:lumMod val="65000"/>
                </a:schemeClr>
              </a:solidFill>
            </a:endParaRPr>
          </a:p>
        </p:txBody>
      </p:sp>
      <p:sp>
        <p:nvSpPr>
          <p:cNvPr id="24" name="Rectangle 23"/>
          <p:cNvSpPr/>
          <p:nvPr/>
        </p:nvSpPr>
        <p:spPr>
          <a:xfrm>
            <a:off x="4753730" y="3921462"/>
            <a:ext cx="2291987" cy="646331"/>
          </a:xfrm>
          <a:prstGeom prst="rect">
            <a:avLst/>
          </a:prstGeom>
        </p:spPr>
        <p:txBody>
          <a:bodyPr wrap="square">
            <a:spAutoFit/>
          </a:bodyPr>
          <a:lstStyle/>
          <a:p>
            <a:r>
              <a:rPr lang="en-US" sz="1200" dirty="0" smtClean="0">
                <a:solidFill>
                  <a:schemeClr val="accent1">
                    <a:lumMod val="75000"/>
                  </a:schemeClr>
                </a:solidFill>
                <a:latin typeface="Century Gothic" pitchFamily="34" charset="0"/>
                <a:cs typeface="Calibri" pitchFamily="34" charset="0"/>
              </a:rPr>
              <a:t>Ann </a:t>
            </a:r>
            <a:r>
              <a:rPr lang="ru-RU" sz="1200" dirty="0" smtClean="0">
                <a:solidFill>
                  <a:schemeClr val="accent1">
                    <a:lumMod val="75000"/>
                  </a:schemeClr>
                </a:solidFill>
                <a:latin typeface="Century Gothic" pitchFamily="34" charset="0"/>
                <a:cs typeface="Calibri" pitchFamily="34" charset="0"/>
              </a:rPr>
              <a:t>кликает по баннеру и совершает полезное действие</a:t>
            </a:r>
            <a:endParaRPr lang="ru-RU" sz="1200" dirty="0">
              <a:solidFill>
                <a:schemeClr val="accent1">
                  <a:lumMod val="75000"/>
                </a:schemeClr>
              </a:solidFill>
              <a:latin typeface="Century Gothic" pitchFamily="34" charset="0"/>
              <a:cs typeface="Calibri" pitchFamily="34" charset="0"/>
            </a:endParaRPr>
          </a:p>
        </p:txBody>
      </p:sp>
      <p:sp>
        <p:nvSpPr>
          <p:cNvPr id="25" name="Rectangle 24"/>
          <p:cNvSpPr/>
          <p:nvPr/>
        </p:nvSpPr>
        <p:spPr>
          <a:xfrm>
            <a:off x="4496576" y="1945249"/>
            <a:ext cx="2274800" cy="646331"/>
          </a:xfrm>
          <a:prstGeom prst="rect">
            <a:avLst/>
          </a:prstGeom>
        </p:spPr>
        <p:txBody>
          <a:bodyPr wrap="square">
            <a:spAutoFit/>
          </a:bodyPr>
          <a:lstStyle/>
          <a:p>
            <a:r>
              <a:rPr lang="ru-RU" sz="1200" dirty="0">
                <a:solidFill>
                  <a:schemeClr val="accent1">
                    <a:lumMod val="75000"/>
                  </a:schemeClr>
                </a:solidFill>
                <a:latin typeface="Century Gothic" pitchFamily="34" charset="0"/>
                <a:cs typeface="Calibri" pitchFamily="34" charset="0"/>
              </a:rPr>
              <a:t>Пользователь посещает </a:t>
            </a:r>
            <a:r>
              <a:rPr lang="ru-RU" sz="1200" dirty="0" smtClean="0">
                <a:solidFill>
                  <a:schemeClr val="accent1">
                    <a:lumMod val="75000"/>
                  </a:schemeClr>
                </a:solidFill>
                <a:latin typeface="Century Gothic" pitchFamily="34" charset="0"/>
                <a:cs typeface="Calibri" pitchFamily="34" charset="0"/>
              </a:rPr>
              <a:t>веб-сайт; </a:t>
            </a:r>
            <a:r>
              <a:rPr lang="sv-SE" sz="1200" dirty="0" smtClean="0">
                <a:solidFill>
                  <a:schemeClr val="accent1">
                    <a:lumMod val="75000"/>
                  </a:schemeClr>
                </a:solidFill>
                <a:latin typeface="Century Gothic" pitchFamily="34" charset="0"/>
                <a:cs typeface="Calibri" pitchFamily="34" charset="0"/>
              </a:rPr>
              <a:t>Doubletrade </a:t>
            </a:r>
            <a:r>
              <a:rPr lang="ru-RU" sz="1200" dirty="0" smtClean="0">
                <a:solidFill>
                  <a:schemeClr val="accent1">
                    <a:lumMod val="75000"/>
                  </a:schemeClr>
                </a:solidFill>
                <a:latin typeface="Century Gothic" pitchFamily="34" charset="0"/>
                <a:cs typeface="Calibri" pitchFamily="34" charset="0"/>
              </a:rPr>
              <a:t>его фиксирует</a:t>
            </a:r>
            <a:endParaRPr lang="en-GB" sz="1200" dirty="0">
              <a:solidFill>
                <a:schemeClr val="accent1">
                  <a:lumMod val="75000"/>
                </a:schemeClr>
              </a:solidFill>
              <a:latin typeface="Century Gothic" pitchFamily="34" charset="0"/>
              <a:cs typeface="Calibri" pitchFamily="34" charset="0"/>
            </a:endParaRPr>
          </a:p>
        </p:txBody>
      </p:sp>
      <p:sp>
        <p:nvSpPr>
          <p:cNvPr id="26" name="Rectangle 25"/>
          <p:cNvSpPr/>
          <p:nvPr/>
        </p:nvSpPr>
        <p:spPr>
          <a:xfrm>
            <a:off x="6731424" y="1770217"/>
            <a:ext cx="2554515" cy="830997"/>
          </a:xfrm>
          <a:prstGeom prst="rect">
            <a:avLst/>
          </a:prstGeom>
        </p:spPr>
        <p:txBody>
          <a:bodyPr wrap="square">
            <a:spAutoFit/>
          </a:bodyPr>
          <a:lstStyle/>
          <a:p>
            <a:r>
              <a:rPr lang="en-US" sz="1200" dirty="0" smtClean="0">
                <a:solidFill>
                  <a:schemeClr val="accent1">
                    <a:lumMod val="75000"/>
                  </a:schemeClr>
                </a:solidFill>
                <a:latin typeface="Century Gothic" pitchFamily="34" charset="0"/>
                <a:cs typeface="Calibri" pitchFamily="34" charset="0"/>
              </a:rPr>
              <a:t>Ann </a:t>
            </a:r>
            <a:r>
              <a:rPr lang="ru-RU" sz="1200" dirty="0" smtClean="0">
                <a:solidFill>
                  <a:schemeClr val="accent1">
                    <a:lumMod val="75000"/>
                  </a:schemeClr>
                </a:solidFill>
                <a:latin typeface="Century Gothic" pitchFamily="34" charset="0"/>
                <a:cs typeface="Calibri" pitchFamily="34" charset="0"/>
              </a:rPr>
              <a:t>производит действие </a:t>
            </a:r>
            <a:r>
              <a:rPr lang="ru-RU" sz="1200" dirty="0">
                <a:solidFill>
                  <a:schemeClr val="accent1">
                    <a:lumMod val="75000"/>
                  </a:schemeClr>
                </a:solidFill>
                <a:latin typeface="Century Gothic" pitchFamily="34" charset="0"/>
                <a:cs typeface="Calibri" pitchFamily="34" charset="0"/>
              </a:rPr>
              <a:t>на сайте: покупает товар, уходит без покупки и </a:t>
            </a:r>
            <a:r>
              <a:rPr lang="ru-RU" sz="1200" dirty="0" smtClean="0">
                <a:solidFill>
                  <a:schemeClr val="accent1">
                    <a:lumMod val="75000"/>
                  </a:schemeClr>
                </a:solidFill>
                <a:latin typeface="Century Gothic" pitchFamily="34" charset="0"/>
                <a:cs typeface="Calibri" pitchFamily="34" charset="0"/>
              </a:rPr>
              <a:t>т.д.</a:t>
            </a:r>
            <a:endParaRPr lang="en-GB" sz="1200" dirty="0">
              <a:solidFill>
                <a:schemeClr val="accent1">
                  <a:lumMod val="75000"/>
                </a:schemeClr>
              </a:solidFill>
              <a:latin typeface="Century Gothic" pitchFamily="34" charset="0"/>
              <a:cs typeface="Calibri" pitchFamily="34" charset="0"/>
            </a:endParaRPr>
          </a:p>
          <a:p>
            <a:endParaRPr lang="sv-SE" sz="1200" dirty="0">
              <a:solidFill>
                <a:schemeClr val="accent1">
                  <a:lumMod val="75000"/>
                </a:schemeClr>
              </a:solidFill>
            </a:endParaRPr>
          </a:p>
        </p:txBody>
      </p:sp>
      <p:sp>
        <p:nvSpPr>
          <p:cNvPr id="27" name="Rectangle 26"/>
          <p:cNvSpPr/>
          <p:nvPr/>
        </p:nvSpPr>
        <p:spPr>
          <a:xfrm>
            <a:off x="6359857" y="4993737"/>
            <a:ext cx="2830915" cy="1015663"/>
          </a:xfrm>
          <a:prstGeom prst="rect">
            <a:avLst/>
          </a:prstGeom>
        </p:spPr>
        <p:txBody>
          <a:bodyPr wrap="square">
            <a:spAutoFit/>
          </a:bodyPr>
          <a:lstStyle/>
          <a:p>
            <a:r>
              <a:rPr lang="en-US" sz="1200" dirty="0" smtClean="0">
                <a:solidFill>
                  <a:schemeClr val="accent1">
                    <a:lumMod val="75000"/>
                  </a:schemeClr>
                </a:solidFill>
                <a:latin typeface="Century Gothic" pitchFamily="34" charset="0"/>
                <a:cs typeface="Calibri" pitchFamily="34" charset="0"/>
              </a:rPr>
              <a:t>Ann </a:t>
            </a:r>
            <a:r>
              <a:rPr lang="ru-RU" sz="1200" dirty="0" smtClean="0">
                <a:solidFill>
                  <a:schemeClr val="accent1">
                    <a:lumMod val="75000"/>
                  </a:schemeClr>
                </a:solidFill>
                <a:latin typeface="Century Gothic" pitchFamily="34" charset="0"/>
                <a:cs typeface="Calibri" pitchFamily="34" charset="0"/>
              </a:rPr>
              <a:t>заходит </a:t>
            </a:r>
            <a:r>
              <a:rPr lang="ru-RU" sz="1200" dirty="0">
                <a:solidFill>
                  <a:schemeClr val="accent1">
                    <a:lumMod val="75000"/>
                  </a:schemeClr>
                </a:solidFill>
                <a:latin typeface="Century Gothic" pitchFamily="34" charset="0"/>
                <a:cs typeface="Calibri" pitchFamily="34" charset="0"/>
              </a:rPr>
              <a:t>на страницу в сети </a:t>
            </a:r>
            <a:r>
              <a:rPr lang="en-GB" sz="1200" dirty="0" err="1" smtClean="0">
                <a:solidFill>
                  <a:schemeClr val="accent1">
                    <a:lumMod val="75000"/>
                  </a:schemeClr>
                </a:solidFill>
                <a:latin typeface="Century Gothic" pitchFamily="34" charset="0"/>
                <a:cs typeface="Calibri" pitchFamily="34" charset="0"/>
              </a:rPr>
              <a:t>Doubletrade</a:t>
            </a:r>
            <a:r>
              <a:rPr lang="ru-RU" sz="1200" dirty="0">
                <a:solidFill>
                  <a:schemeClr val="accent1">
                    <a:lumMod val="75000"/>
                  </a:schemeClr>
                </a:solidFill>
                <a:latin typeface="Century Gothic" pitchFamily="34" charset="0"/>
                <a:cs typeface="Calibri" pitchFamily="34" charset="0"/>
              </a:rPr>
              <a:t>.</a:t>
            </a:r>
            <a:r>
              <a:rPr lang="ru-RU" sz="1200" dirty="0" smtClean="0">
                <a:solidFill>
                  <a:schemeClr val="accent1">
                    <a:lumMod val="75000"/>
                  </a:schemeClr>
                </a:solidFill>
                <a:latin typeface="Century Gothic" pitchFamily="34" charset="0"/>
                <a:cs typeface="Calibri" pitchFamily="34" charset="0"/>
              </a:rPr>
              <a:t>  Мы определяем, что </a:t>
            </a:r>
            <a:r>
              <a:rPr lang="ru-RU" sz="1200" dirty="0">
                <a:solidFill>
                  <a:schemeClr val="accent1">
                    <a:lumMod val="75000"/>
                  </a:schemeClr>
                </a:solidFill>
                <a:latin typeface="Century Gothic" pitchFamily="34" charset="0"/>
                <a:cs typeface="Calibri" pitchFamily="34" charset="0"/>
              </a:rPr>
              <a:t>это </a:t>
            </a:r>
            <a:r>
              <a:rPr lang="ru-RU" sz="1200" dirty="0" smtClean="0">
                <a:solidFill>
                  <a:schemeClr val="accent1">
                    <a:lumMod val="75000"/>
                  </a:schemeClr>
                </a:solidFill>
                <a:latin typeface="Century Gothic" pitchFamily="34" charset="0"/>
                <a:cs typeface="Calibri" pitchFamily="34" charset="0"/>
              </a:rPr>
              <a:t>- та самая </a:t>
            </a:r>
            <a:r>
              <a:rPr lang="en-US" sz="1200" dirty="0" smtClean="0">
                <a:solidFill>
                  <a:schemeClr val="accent1">
                    <a:lumMod val="75000"/>
                  </a:schemeClr>
                </a:solidFill>
                <a:latin typeface="Century Gothic" pitchFamily="34" charset="0"/>
                <a:cs typeface="Calibri" pitchFamily="34" charset="0"/>
              </a:rPr>
              <a:t>Ann</a:t>
            </a:r>
            <a:r>
              <a:rPr lang="ru-RU" sz="1200" dirty="0" smtClean="0">
                <a:solidFill>
                  <a:schemeClr val="accent1">
                    <a:lumMod val="75000"/>
                  </a:schemeClr>
                </a:solidFill>
                <a:latin typeface="Century Gothic" pitchFamily="34" charset="0"/>
                <a:cs typeface="Calibri" pitchFamily="34" charset="0"/>
              </a:rPr>
              <a:t>,</a:t>
            </a:r>
            <a:r>
              <a:rPr lang="en-US" sz="1200" dirty="0" smtClean="0">
                <a:solidFill>
                  <a:schemeClr val="accent1">
                    <a:lumMod val="75000"/>
                  </a:schemeClr>
                </a:solidFill>
                <a:latin typeface="Century Gothic" pitchFamily="34" charset="0"/>
                <a:cs typeface="Calibri" pitchFamily="34" charset="0"/>
              </a:rPr>
              <a:t> </a:t>
            </a:r>
            <a:r>
              <a:rPr lang="ru-RU" sz="1200" dirty="0" smtClean="0">
                <a:solidFill>
                  <a:schemeClr val="accent1">
                    <a:lumMod val="75000"/>
                  </a:schemeClr>
                </a:solidFill>
                <a:latin typeface="Century Gothic" pitchFamily="34" charset="0"/>
                <a:cs typeface="Calibri" pitchFamily="34" charset="0"/>
              </a:rPr>
              <a:t>и показываем</a:t>
            </a:r>
            <a:r>
              <a:rPr lang="en-US" sz="1200" dirty="0" smtClean="0">
                <a:solidFill>
                  <a:schemeClr val="accent1">
                    <a:lumMod val="75000"/>
                  </a:schemeClr>
                </a:solidFill>
                <a:latin typeface="Century Gothic" pitchFamily="34" charset="0"/>
                <a:cs typeface="Calibri" pitchFamily="34" charset="0"/>
              </a:rPr>
              <a:t> </a:t>
            </a:r>
            <a:r>
              <a:rPr lang="ru-RU" sz="1200" dirty="0" smtClean="0">
                <a:solidFill>
                  <a:schemeClr val="accent1">
                    <a:lumMod val="75000"/>
                  </a:schemeClr>
                </a:solidFill>
                <a:latin typeface="Century Gothic" pitchFamily="34" charset="0"/>
                <a:cs typeface="Calibri" pitchFamily="34" charset="0"/>
              </a:rPr>
              <a:t>ей новый баннер</a:t>
            </a:r>
            <a:r>
              <a:rPr lang="en-US" sz="1200" dirty="0" smtClean="0">
                <a:solidFill>
                  <a:schemeClr val="accent1">
                    <a:lumMod val="75000"/>
                  </a:schemeClr>
                </a:solidFill>
                <a:latin typeface="Century Gothic" pitchFamily="34" charset="0"/>
                <a:cs typeface="Calibri" pitchFamily="34" charset="0"/>
              </a:rPr>
              <a:t> (</a:t>
            </a:r>
            <a:r>
              <a:rPr lang="ru-RU" sz="1200" dirty="0" smtClean="0">
                <a:solidFill>
                  <a:schemeClr val="accent1">
                    <a:lumMod val="75000"/>
                  </a:schemeClr>
                </a:solidFill>
                <a:latin typeface="Century Gothic" pitchFamily="34" charset="0"/>
                <a:cs typeface="Calibri" pitchFamily="34" charset="0"/>
              </a:rPr>
              <a:t>в зависимости от совершенного действия).</a:t>
            </a:r>
            <a:endParaRPr lang="en-GB" sz="1200" dirty="0">
              <a:solidFill>
                <a:schemeClr val="accent1">
                  <a:lumMod val="75000"/>
                </a:schemeClr>
              </a:solidFill>
              <a:latin typeface="Century Gothic" pitchFamily="34" charset="0"/>
              <a:cs typeface="Calibri" pitchFamily="34" charset="0"/>
            </a:endParaRPr>
          </a:p>
        </p:txBody>
      </p:sp>
      <p:sp>
        <p:nvSpPr>
          <p:cNvPr id="28" name="TextBox 27"/>
          <p:cNvSpPr txBox="1"/>
          <p:nvPr/>
        </p:nvSpPr>
        <p:spPr>
          <a:xfrm>
            <a:off x="1217295" y="1445065"/>
            <a:ext cx="2082621" cy="307777"/>
          </a:xfrm>
          <a:prstGeom prst="rect">
            <a:avLst/>
          </a:prstGeom>
          <a:noFill/>
        </p:spPr>
        <p:txBody>
          <a:bodyPr wrap="none" rtlCol="0">
            <a:spAutoFit/>
          </a:bodyPr>
          <a:lstStyle/>
          <a:p>
            <a:r>
              <a:rPr lang="ru-RU" sz="1400" b="1" dirty="0" smtClean="0">
                <a:latin typeface="+mj-lt"/>
              </a:rPr>
              <a:t>Виды ре-</a:t>
            </a:r>
            <a:r>
              <a:rPr lang="ru-RU" sz="1400" b="1" dirty="0" err="1" smtClean="0">
                <a:latin typeface="+mj-lt"/>
              </a:rPr>
              <a:t>таргетинга</a:t>
            </a:r>
            <a:r>
              <a:rPr lang="en-US" sz="1400" b="1" dirty="0" smtClean="0">
                <a:latin typeface="+mj-lt"/>
              </a:rPr>
              <a:t>:</a:t>
            </a:r>
            <a:endParaRPr lang="ru-RU" sz="1400" b="1" dirty="0">
              <a:latin typeface="+mj-lt"/>
            </a:endParaRPr>
          </a:p>
        </p:txBody>
      </p:sp>
      <p:sp>
        <p:nvSpPr>
          <p:cNvPr id="29" name="TextBox 28"/>
          <p:cNvSpPr txBox="1"/>
          <p:nvPr/>
        </p:nvSpPr>
        <p:spPr>
          <a:xfrm>
            <a:off x="5677866" y="1434777"/>
            <a:ext cx="1914307" cy="307777"/>
          </a:xfrm>
          <a:prstGeom prst="rect">
            <a:avLst/>
          </a:prstGeom>
          <a:noFill/>
        </p:spPr>
        <p:txBody>
          <a:bodyPr wrap="none" rtlCol="0">
            <a:spAutoFit/>
          </a:bodyPr>
          <a:lstStyle/>
          <a:p>
            <a:r>
              <a:rPr lang="ru-RU" sz="1400" b="1" dirty="0" smtClean="0">
                <a:latin typeface="+mj-lt"/>
              </a:rPr>
              <a:t>Механика работы</a:t>
            </a:r>
            <a:r>
              <a:rPr lang="en-US" sz="1400" b="1" dirty="0" smtClean="0">
                <a:latin typeface="+mj-lt"/>
              </a:rPr>
              <a:t>:</a:t>
            </a:r>
            <a:endParaRPr lang="ru-RU" sz="1400" b="1" dirty="0">
              <a:latin typeface="+mj-lt"/>
            </a:endParaRPr>
          </a:p>
        </p:txBody>
      </p:sp>
      <p:pic>
        <p:nvPicPr>
          <p:cNvPr id="3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1057" y="820723"/>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endParaRPr lang="de-DE" dirty="0">
              <a:latin typeface="+mn-lt"/>
            </a:endParaRPr>
          </a:p>
        </p:txBody>
      </p:sp>
    </p:spTree>
    <p:extLst>
      <p:ext uri="{BB962C8B-B14F-4D97-AF65-F5344CB8AC3E}">
        <p14:creationId xmlns:p14="http://schemas.microsoft.com/office/powerpoint/2010/main" val="355486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400"/>
                                        <p:tgtEl>
                                          <p:spTgt spid="7"/>
                                        </p:tgtEl>
                                      </p:cBhvr>
                                    </p:animEffect>
                                  </p:childTnLst>
                                </p:cTn>
                              </p:par>
                            </p:childTnLst>
                          </p:cTn>
                        </p:par>
                        <p:par>
                          <p:cTn id="12" fill="hold">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4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ound Diagonal Corner Rectangle 14"/>
          <p:cNvSpPr/>
          <p:nvPr/>
        </p:nvSpPr>
        <p:spPr>
          <a:xfrm flipV="1">
            <a:off x="5077664" y="1542672"/>
            <a:ext cx="3739225" cy="515364"/>
          </a:xfrm>
          <a:prstGeom prst="round2DiagRect">
            <a:avLst>
              <a:gd name="adj1" fmla="val 39178"/>
              <a:gd name="adj2" fmla="val 0"/>
            </a:avLst>
          </a:prstGeom>
          <a:gradFill>
            <a:gsLst>
              <a:gs pos="0">
                <a:schemeClr val="accent5">
                  <a:shade val="51000"/>
                  <a:satMod val="130000"/>
                  <a:alpha val="50000"/>
                </a:schemeClr>
              </a:gs>
              <a:gs pos="80000">
                <a:schemeClr val="accent5">
                  <a:shade val="93000"/>
                  <a:satMod val="130000"/>
                </a:schemeClr>
              </a:gs>
              <a:gs pos="100000">
                <a:schemeClr val="accent5">
                  <a:shade val="94000"/>
                  <a:satMod val="135000"/>
                </a:schemeClr>
              </a:gs>
            </a:gsLst>
          </a:gradFill>
          <a:ln>
            <a:noFill/>
          </a:ln>
          <a:effectLst>
            <a:outerShdw blurRad="50800" dist="38100" dir="2700000" algn="tl" rotWithShape="0">
              <a:prstClr val="black">
                <a:alpha val="40000"/>
              </a:prstClr>
            </a:outerShdw>
            <a:reflection blurRad="6350" endPos="100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sz="2000" b="1" dirty="0">
              <a:solidFill>
                <a:prstClr val="white"/>
              </a:solidFill>
            </a:endParaRPr>
          </a:p>
        </p:txBody>
      </p:sp>
      <p:sp>
        <p:nvSpPr>
          <p:cNvPr id="14" name="Round Diagonal Corner Rectangle 13"/>
          <p:cNvSpPr/>
          <p:nvPr/>
        </p:nvSpPr>
        <p:spPr>
          <a:xfrm flipV="1">
            <a:off x="349452" y="1556320"/>
            <a:ext cx="4510580" cy="4176464"/>
          </a:xfrm>
          <a:prstGeom prst="round2DiagRect">
            <a:avLst>
              <a:gd name="adj1" fmla="val 39178"/>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reflection stA="46000" endPos="8000" dist="50800" dir="5400000" sy="-100000" algn="bl" rotWithShape="0"/>
          </a:effectLst>
        </p:spPr>
        <p:txBody>
          <a:bodyPr lIns="0" tIns="46800" rIns="90000" bIns="46800" anchor="t" anchorCtr="0"/>
          <a:lstStyle/>
          <a:p>
            <a:pPr>
              <a:buFont typeface="Arial" pitchFamily="34" charset="0"/>
              <a:buChar char="•"/>
            </a:pPr>
            <a:endParaRPr lang="sv-SE" sz="1600" dirty="0">
              <a:solidFill>
                <a:schemeClr val="tx2"/>
              </a:solidFill>
            </a:endParaRPr>
          </a:p>
        </p:txBody>
      </p:sp>
      <p:sp>
        <p:nvSpPr>
          <p:cNvPr id="19" name="Line 8"/>
          <p:cNvSpPr>
            <a:spLocks noChangeShapeType="1"/>
          </p:cNvSpPr>
          <p:nvPr/>
        </p:nvSpPr>
        <p:spPr bwMode="auto">
          <a:xfrm>
            <a:off x="0" y="1219200"/>
            <a:ext cx="9144000" cy="0"/>
          </a:xfrm>
          <a:prstGeom prst="line">
            <a:avLst/>
          </a:prstGeom>
          <a:noFill/>
          <a:ln w="15875" cap="rnd">
            <a:solidFill>
              <a:srgbClr val="0D0D0D"/>
            </a:solidFill>
            <a:prstDash val="sysDot"/>
            <a:round/>
            <a:headEnd/>
            <a:tailEnd/>
          </a:ln>
        </p:spPr>
        <p:txBody>
          <a:bodyPr wrap="none" anchor="ctr"/>
          <a:lstStyle/>
          <a:p>
            <a:endParaRPr lang="en-US"/>
          </a:p>
        </p:txBody>
      </p:sp>
      <p:sp>
        <p:nvSpPr>
          <p:cNvPr id="20" name="Freeform 8"/>
          <p:cNvSpPr>
            <a:spLocks/>
          </p:cNvSpPr>
          <p:nvPr/>
        </p:nvSpPr>
        <p:spPr bwMode="auto">
          <a:xfrm>
            <a:off x="674688" y="685800"/>
            <a:ext cx="152400" cy="152400"/>
          </a:xfrm>
          <a:custGeom>
            <a:avLst/>
            <a:gdLst>
              <a:gd name="T0" fmla="*/ 2147483647 w 1193"/>
              <a:gd name="T1" fmla="*/ 2147483647 h 1194"/>
              <a:gd name="T2" fmla="*/ 2147483647 w 1193"/>
              <a:gd name="T3" fmla="*/ 2147483647 h 1194"/>
              <a:gd name="T4" fmla="*/ 2147483647 w 1193"/>
              <a:gd name="T5" fmla="*/ 2147483647 h 1194"/>
              <a:gd name="T6" fmla="*/ 2147483647 w 1193"/>
              <a:gd name="T7" fmla="*/ 2147483647 h 1194"/>
              <a:gd name="T8" fmla="*/ 2147483647 w 1193"/>
              <a:gd name="T9" fmla="*/ 0 h 1194"/>
              <a:gd name="T10" fmla="*/ 2147483647 w 1193"/>
              <a:gd name="T11" fmla="*/ 0 h 1194"/>
              <a:gd name="T12" fmla="*/ 2147483647 w 1193"/>
              <a:gd name="T13" fmla="*/ 2147483647 h 1194"/>
              <a:gd name="T14" fmla="*/ 2147483647 w 1193"/>
              <a:gd name="T15" fmla="*/ 2147483647 h 1194"/>
              <a:gd name="T16" fmla="*/ 0 w 1193"/>
              <a:gd name="T17" fmla="*/ 2147483647 h 1194"/>
              <a:gd name="T18" fmla="*/ 2147483647 w 1193"/>
              <a:gd name="T19" fmla="*/ 2147483647 h 1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3"/>
              <a:gd name="T31" fmla="*/ 0 h 1194"/>
              <a:gd name="T32" fmla="*/ 1193 w 1193"/>
              <a:gd name="T33" fmla="*/ 1194 h 1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3" h="1194">
                <a:moveTo>
                  <a:pt x="153" y="1194"/>
                </a:moveTo>
                <a:lnTo>
                  <a:pt x="973" y="374"/>
                </a:lnTo>
                <a:lnTo>
                  <a:pt x="973" y="995"/>
                </a:lnTo>
                <a:lnTo>
                  <a:pt x="1193" y="776"/>
                </a:lnTo>
                <a:lnTo>
                  <a:pt x="1193" y="0"/>
                </a:lnTo>
                <a:lnTo>
                  <a:pt x="418" y="0"/>
                </a:lnTo>
                <a:lnTo>
                  <a:pt x="198" y="220"/>
                </a:lnTo>
                <a:lnTo>
                  <a:pt x="820" y="220"/>
                </a:lnTo>
                <a:lnTo>
                  <a:pt x="0" y="1038"/>
                </a:lnTo>
                <a:lnTo>
                  <a:pt x="153" y="1194"/>
                </a:lnTo>
                <a:close/>
              </a:path>
            </a:pathLst>
          </a:custGeom>
          <a:solidFill>
            <a:srgbClr val="FFFFFF"/>
          </a:solidFill>
          <a:ln w="9525">
            <a:noFill/>
            <a:round/>
            <a:headEnd/>
            <a:tailEnd/>
          </a:ln>
        </p:spPr>
        <p:txBody>
          <a:bodyPr/>
          <a:lstStyle/>
          <a:p>
            <a:endParaRPr lang="en-US" sz="2800">
              <a:solidFill>
                <a:srgbClr val="000000"/>
              </a:solidFill>
              <a:latin typeface="Century Gothic" pitchFamily="34" charset="0"/>
            </a:endParaRPr>
          </a:p>
        </p:txBody>
      </p:sp>
      <p:sp>
        <p:nvSpPr>
          <p:cNvPr id="21" name="Title 1"/>
          <p:cNvSpPr>
            <a:spLocks noGrp="1"/>
          </p:cNvSpPr>
          <p:nvPr>
            <p:ph type="title"/>
          </p:nvPr>
        </p:nvSpPr>
        <p:spPr>
          <a:xfrm>
            <a:off x="1114202" y="548680"/>
            <a:ext cx="8229600" cy="609600"/>
          </a:xfrm>
        </p:spPr>
        <p:txBody>
          <a:bodyPr>
            <a:noAutofit/>
          </a:bodyPr>
          <a:lstStyle/>
          <a:p>
            <a:r>
              <a:rPr lang="ru-RU" sz="2800" dirty="0" smtClean="0"/>
              <a:t>Гео</a:t>
            </a:r>
            <a:r>
              <a:rPr lang="sv-SE" sz="2800" dirty="0" smtClean="0"/>
              <a:t>-</a:t>
            </a:r>
            <a:r>
              <a:rPr lang="ru-RU" sz="2800" dirty="0" err="1" smtClean="0"/>
              <a:t>таргетинг</a:t>
            </a:r>
            <a:endParaRPr lang="sv-SE" sz="2800" dirty="0"/>
          </a:p>
        </p:txBody>
      </p:sp>
      <p:sp>
        <p:nvSpPr>
          <p:cNvPr id="25" name="Title 1"/>
          <p:cNvSpPr txBox="1">
            <a:spLocks/>
          </p:cNvSpPr>
          <p:nvPr/>
        </p:nvSpPr>
        <p:spPr>
          <a:xfrm>
            <a:off x="530672" y="3007131"/>
            <a:ext cx="2182148" cy="237529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kern="1200">
                <a:solidFill>
                  <a:schemeClr val="tx1"/>
                </a:solidFill>
                <a:latin typeface="Century Gothic" pitchFamily="34" charset="0"/>
                <a:ea typeface="+mj-ea"/>
                <a:cs typeface="+mj-cs"/>
              </a:defRPr>
            </a:lvl1pPr>
          </a:lstStyle>
          <a:p>
            <a:pPr marL="342900" indent="-342900" eaLnBrk="0" hangingPunct="0">
              <a:spcBef>
                <a:spcPct val="20000"/>
              </a:spcBef>
              <a:buClr>
                <a:srgbClr val="EC008C"/>
              </a:buClr>
              <a:buSzPct val="80000"/>
              <a:buFont typeface="Century Gothic" pitchFamily="34" charset="0"/>
              <a:buChar char="►"/>
            </a:pPr>
            <a:r>
              <a:rPr lang="de-DE" sz="1300" dirty="0" smtClean="0"/>
              <a:t>Doubletrade </a:t>
            </a:r>
            <a:r>
              <a:rPr lang="ru-RU" sz="1300" dirty="0"/>
              <a:t>дает возможность </a:t>
            </a:r>
            <a:r>
              <a:rPr lang="ru-RU" sz="1300" dirty="0" smtClean="0"/>
              <a:t>выделить</a:t>
            </a:r>
            <a:r>
              <a:rPr lang="en-US" sz="1300" dirty="0" smtClean="0"/>
              <a:t> </a:t>
            </a:r>
            <a:r>
              <a:rPr lang="ru-RU" sz="1300" dirty="0" smtClean="0"/>
              <a:t>целевую </a:t>
            </a:r>
            <a:r>
              <a:rPr lang="ru-RU" sz="1300" dirty="0"/>
              <a:t>аудиторию прямо на карте</a:t>
            </a:r>
            <a:endParaRPr lang="de-DE" sz="1300" dirty="0"/>
          </a:p>
          <a:p>
            <a:pPr marL="342900" indent="-342900" eaLnBrk="0" hangingPunct="0">
              <a:spcBef>
                <a:spcPct val="20000"/>
              </a:spcBef>
              <a:buClr>
                <a:srgbClr val="EC008C"/>
              </a:buClr>
              <a:buSzPct val="80000"/>
              <a:buFont typeface="Century Gothic" pitchFamily="34" charset="0"/>
              <a:buChar char="►"/>
            </a:pPr>
            <a:endParaRPr lang="de-DE" sz="1300" dirty="0"/>
          </a:p>
          <a:p>
            <a:pPr marL="342900" indent="-342900" eaLnBrk="0" hangingPunct="0">
              <a:spcBef>
                <a:spcPct val="20000"/>
              </a:spcBef>
              <a:buClr>
                <a:srgbClr val="EC008C"/>
              </a:buClr>
              <a:buSzPct val="80000"/>
              <a:buFont typeface="Century Gothic" pitchFamily="34" charset="0"/>
              <a:buChar char="►"/>
            </a:pPr>
            <a:r>
              <a:rPr lang="ru-RU" sz="1300" dirty="0"/>
              <a:t>У нас есть доступ до 99,9% </a:t>
            </a:r>
            <a:r>
              <a:rPr lang="en-US" sz="1300" dirty="0"/>
              <a:t>IP </a:t>
            </a:r>
            <a:r>
              <a:rPr lang="ru-RU" sz="1300" dirty="0" smtClean="0"/>
              <a:t>адресов</a:t>
            </a:r>
            <a:r>
              <a:rPr lang="en-US" sz="1300" dirty="0" smtClean="0"/>
              <a:t> </a:t>
            </a:r>
            <a:r>
              <a:rPr lang="ru-RU" sz="1300" dirty="0" smtClean="0"/>
              <a:t>во </a:t>
            </a:r>
            <a:r>
              <a:rPr lang="ru-RU" sz="1300" dirty="0"/>
              <a:t>всем </a:t>
            </a:r>
            <a:r>
              <a:rPr lang="ru-RU" sz="1300" dirty="0" smtClean="0"/>
              <a:t>мире</a:t>
            </a:r>
            <a:endParaRPr lang="de-DE" sz="1300" dirty="0"/>
          </a:p>
        </p:txBody>
      </p:sp>
      <p:sp>
        <p:nvSpPr>
          <p:cNvPr id="13" name="Round Diagonal Corner Rectangle 12"/>
          <p:cNvSpPr/>
          <p:nvPr/>
        </p:nvSpPr>
        <p:spPr>
          <a:xfrm flipH="1" flipV="1">
            <a:off x="2661558" y="3109900"/>
            <a:ext cx="2198474" cy="2035624"/>
          </a:xfrm>
          <a:prstGeom prst="round2DiagRect">
            <a:avLst>
              <a:gd name="adj1" fmla="val 39178"/>
              <a:gd name="adj2" fmla="val 0"/>
            </a:avLst>
          </a:prstGeom>
          <a:blipFill dpi="0" rotWithShape="0">
            <a:blip r:embed="rId3" cstate="print"/>
            <a:srcRect/>
            <a:stretch>
              <a:fillRect/>
            </a:stretch>
          </a:blipFill>
          <a:ln>
            <a:solidFill>
              <a:schemeClr val="bg1">
                <a:lumMod val="75000"/>
              </a:schemeClr>
            </a:solidFill>
            <a:prstDash val="solid"/>
          </a:ln>
          <a:effectLst>
            <a:outerShdw blurRad="50800" dist="38100" dir="2700000" algn="tl" rotWithShape="0">
              <a:prstClr val="black">
                <a:alpha val="40000"/>
              </a:prstClr>
            </a:outerShdw>
            <a:reflection blurRad="6350" endPos="100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sz="2000" b="1" dirty="0">
              <a:solidFill>
                <a:prstClr val="white"/>
              </a:solidFill>
            </a:endParaRPr>
          </a:p>
        </p:txBody>
      </p:sp>
      <p:grpSp>
        <p:nvGrpSpPr>
          <p:cNvPr id="16" name="Group 15"/>
          <p:cNvGrpSpPr/>
          <p:nvPr/>
        </p:nvGrpSpPr>
        <p:grpSpPr>
          <a:xfrm>
            <a:off x="5426539" y="1680839"/>
            <a:ext cx="3006304" cy="287640"/>
            <a:chOff x="5951499" y="6303334"/>
            <a:chExt cx="3006304" cy="287640"/>
          </a:xfrm>
        </p:grpSpPr>
        <p:pic>
          <p:nvPicPr>
            <p:cNvPr id="17" name="Picture 6"/>
            <p:cNvPicPr>
              <a:picLocks noChangeAspect="1" noChangeArrowheads="1"/>
            </p:cNvPicPr>
            <p:nvPr/>
          </p:nvPicPr>
          <p:blipFill>
            <a:blip r:embed="rId4" cstate="print"/>
            <a:srcRect/>
            <a:stretch>
              <a:fillRect/>
            </a:stretch>
          </p:blipFill>
          <p:spPr bwMode="auto">
            <a:xfrm>
              <a:off x="8229600" y="6303334"/>
              <a:ext cx="728203" cy="287640"/>
            </a:xfrm>
            <a:prstGeom prst="rect">
              <a:avLst/>
            </a:prstGeom>
            <a:noFill/>
            <a:ln>
              <a:noFill/>
            </a:ln>
          </p:spPr>
        </p:pic>
        <p:pic>
          <p:nvPicPr>
            <p:cNvPr id="22" name="Picture 7"/>
            <p:cNvPicPr>
              <a:picLocks noChangeAspect="1" noChangeArrowheads="1"/>
            </p:cNvPicPr>
            <p:nvPr/>
          </p:nvPicPr>
          <p:blipFill>
            <a:blip r:embed="rId5" cstate="print"/>
            <a:srcRect/>
            <a:stretch>
              <a:fillRect/>
            </a:stretch>
          </p:blipFill>
          <p:spPr bwMode="auto">
            <a:xfrm>
              <a:off x="7172949" y="6306566"/>
              <a:ext cx="946654" cy="232652"/>
            </a:xfrm>
            <a:prstGeom prst="rect">
              <a:avLst/>
            </a:prstGeom>
            <a:noFill/>
            <a:ln>
              <a:noFill/>
            </a:ln>
          </p:spPr>
        </p:pic>
        <p:pic>
          <p:nvPicPr>
            <p:cNvPr id="23" name="Picture 8"/>
            <p:cNvPicPr>
              <a:picLocks noChangeAspect="1" noChangeArrowheads="1"/>
            </p:cNvPicPr>
            <p:nvPr/>
          </p:nvPicPr>
          <p:blipFill>
            <a:blip r:embed="rId6" cstate="print"/>
            <a:srcRect/>
            <a:stretch>
              <a:fillRect/>
            </a:stretch>
          </p:blipFill>
          <p:spPr bwMode="auto">
            <a:xfrm>
              <a:off x="5951499" y="6315774"/>
              <a:ext cx="1092678" cy="229907"/>
            </a:xfrm>
            <a:prstGeom prst="rect">
              <a:avLst/>
            </a:prstGeom>
            <a:noFill/>
            <a:ln>
              <a:noFill/>
            </a:ln>
          </p:spPr>
        </p:pic>
      </p:grpSp>
      <p:sp>
        <p:nvSpPr>
          <p:cNvPr id="3" name="TextBox 2"/>
          <p:cNvSpPr txBox="1"/>
          <p:nvPr/>
        </p:nvSpPr>
        <p:spPr>
          <a:xfrm>
            <a:off x="5081248" y="2178571"/>
            <a:ext cx="3908008" cy="3693319"/>
          </a:xfrm>
          <a:prstGeom prst="rect">
            <a:avLst/>
          </a:prstGeom>
          <a:noFill/>
        </p:spPr>
        <p:txBody>
          <a:bodyPr wrap="square" rtlCol="0">
            <a:spAutoFit/>
          </a:bodyPr>
          <a:lstStyle/>
          <a:p>
            <a:r>
              <a:rPr lang="ru-RU" sz="1300" b="1" dirty="0" smtClean="0">
                <a:latin typeface="+mj-lt"/>
              </a:rPr>
              <a:t>Клиент</a:t>
            </a:r>
            <a:r>
              <a:rPr lang="ru-RU" sz="1300" dirty="0" smtClean="0">
                <a:latin typeface="+mj-lt"/>
              </a:rPr>
              <a:t> - Производитель </a:t>
            </a:r>
            <a:r>
              <a:rPr lang="ru-RU" sz="1300" dirty="0">
                <a:latin typeface="+mj-lt"/>
              </a:rPr>
              <a:t>электроники (Европейский бренд</a:t>
            </a:r>
            <a:r>
              <a:rPr lang="ru-RU" sz="1300" dirty="0" smtClean="0">
                <a:latin typeface="+mj-lt"/>
              </a:rPr>
              <a:t>).</a:t>
            </a:r>
            <a:endParaRPr lang="ru-RU" sz="1300" dirty="0">
              <a:latin typeface="+mj-lt"/>
            </a:endParaRPr>
          </a:p>
          <a:p>
            <a:r>
              <a:rPr lang="ru-RU" sz="1300" b="1" dirty="0">
                <a:latin typeface="+mj-lt"/>
              </a:rPr>
              <a:t>Цель</a:t>
            </a:r>
            <a:r>
              <a:rPr lang="ru-RU" sz="1300" dirty="0">
                <a:latin typeface="+mj-lt"/>
              </a:rPr>
              <a:t> </a:t>
            </a:r>
            <a:r>
              <a:rPr lang="ru-RU" sz="1300" dirty="0" smtClean="0">
                <a:latin typeface="+mj-lt"/>
              </a:rPr>
              <a:t>–</a:t>
            </a:r>
            <a:r>
              <a:rPr lang="en-US" sz="1300" dirty="0" smtClean="0">
                <a:latin typeface="+mj-lt"/>
              </a:rPr>
              <a:t> </a:t>
            </a:r>
            <a:r>
              <a:rPr lang="ru-RU" sz="1300" dirty="0" smtClean="0">
                <a:latin typeface="+mj-lt"/>
              </a:rPr>
              <a:t>провести рекламу промо акции с </a:t>
            </a:r>
            <a:r>
              <a:rPr lang="ru-RU" sz="1300" dirty="0">
                <a:latin typeface="+mj-lt"/>
              </a:rPr>
              <a:t>различными баннерами для каждого региона. </a:t>
            </a:r>
          </a:p>
          <a:p>
            <a:endParaRPr lang="ru-RU" sz="1300" dirty="0" smtClean="0">
              <a:latin typeface="+mj-lt"/>
            </a:endParaRPr>
          </a:p>
          <a:p>
            <a:r>
              <a:rPr lang="ru-RU" sz="1300" dirty="0" smtClean="0">
                <a:latin typeface="+mj-lt"/>
              </a:rPr>
              <a:t>Вся Европа – </a:t>
            </a:r>
            <a:r>
              <a:rPr lang="ru-RU" sz="1300" dirty="0">
                <a:latin typeface="+mj-lt"/>
              </a:rPr>
              <a:t>3,7 м. </a:t>
            </a:r>
            <a:r>
              <a:rPr lang="ru-RU" sz="1300" dirty="0" err="1">
                <a:latin typeface="+mj-lt"/>
              </a:rPr>
              <a:t>uniq</a:t>
            </a:r>
            <a:r>
              <a:rPr lang="ru-RU" sz="1300" dirty="0">
                <a:latin typeface="+mj-lt"/>
              </a:rPr>
              <a:t>, (175 m. показов</a:t>
            </a:r>
            <a:r>
              <a:rPr lang="ru-RU" sz="1300" dirty="0" smtClean="0">
                <a:latin typeface="+mj-lt"/>
              </a:rPr>
              <a:t>)</a:t>
            </a:r>
            <a:endParaRPr lang="ru-RU" sz="1300" dirty="0">
              <a:latin typeface="+mj-lt"/>
            </a:endParaRPr>
          </a:p>
          <a:p>
            <a:r>
              <a:rPr lang="ru-RU" sz="1300" dirty="0">
                <a:latin typeface="+mj-lt"/>
              </a:rPr>
              <a:t>Москва – 2,9 м. </a:t>
            </a:r>
            <a:r>
              <a:rPr lang="ru-RU" sz="1300" dirty="0" err="1">
                <a:latin typeface="+mj-lt"/>
              </a:rPr>
              <a:t>uniq</a:t>
            </a:r>
            <a:r>
              <a:rPr lang="ru-RU" sz="1300" dirty="0">
                <a:latin typeface="+mj-lt"/>
              </a:rPr>
              <a:t> (120 м. показов</a:t>
            </a:r>
            <a:r>
              <a:rPr lang="ru-RU" sz="1300" dirty="0" smtClean="0">
                <a:latin typeface="+mj-lt"/>
              </a:rPr>
              <a:t>) </a:t>
            </a:r>
            <a:endParaRPr lang="ru-RU" sz="1300" dirty="0">
              <a:latin typeface="+mj-lt"/>
            </a:endParaRPr>
          </a:p>
          <a:p>
            <a:r>
              <a:rPr lang="ru-RU" sz="1300" dirty="0">
                <a:latin typeface="+mj-lt"/>
              </a:rPr>
              <a:t>Санкт-Петербург – 920к </a:t>
            </a:r>
            <a:r>
              <a:rPr lang="ru-RU" sz="1300" dirty="0" err="1">
                <a:latin typeface="+mj-lt"/>
              </a:rPr>
              <a:t>uniq</a:t>
            </a:r>
            <a:r>
              <a:rPr lang="ru-RU" sz="1300" dirty="0">
                <a:latin typeface="+mj-lt"/>
              </a:rPr>
              <a:t> (37 м. </a:t>
            </a:r>
            <a:r>
              <a:rPr lang="ru-RU" sz="1300" dirty="0" smtClean="0">
                <a:latin typeface="+mj-lt"/>
              </a:rPr>
              <a:t>показов)</a:t>
            </a:r>
            <a:endParaRPr lang="ru-RU" sz="1300" dirty="0">
              <a:latin typeface="+mj-lt"/>
            </a:endParaRPr>
          </a:p>
          <a:p>
            <a:r>
              <a:rPr lang="ru-RU" sz="1300" dirty="0">
                <a:latin typeface="+mj-lt"/>
              </a:rPr>
              <a:t>Новосибирск – 217к </a:t>
            </a:r>
            <a:r>
              <a:rPr lang="ru-RU" sz="1300" dirty="0" err="1">
                <a:latin typeface="+mj-lt"/>
              </a:rPr>
              <a:t>uniq</a:t>
            </a:r>
            <a:r>
              <a:rPr lang="ru-RU" sz="1300" dirty="0">
                <a:latin typeface="+mj-lt"/>
              </a:rPr>
              <a:t> (8 м. показов)</a:t>
            </a:r>
          </a:p>
          <a:p>
            <a:r>
              <a:rPr lang="ru-RU" sz="1300" dirty="0" smtClean="0">
                <a:latin typeface="+mj-lt"/>
              </a:rPr>
              <a:t>Екатеринбург </a:t>
            </a:r>
            <a:r>
              <a:rPr lang="ru-RU" sz="1300" dirty="0">
                <a:latin typeface="+mj-lt"/>
              </a:rPr>
              <a:t>– 396к </a:t>
            </a:r>
            <a:r>
              <a:rPr lang="ru-RU" sz="1300" dirty="0" err="1">
                <a:latin typeface="+mj-lt"/>
              </a:rPr>
              <a:t>uniq</a:t>
            </a:r>
            <a:r>
              <a:rPr lang="ru-RU" sz="1300" dirty="0">
                <a:latin typeface="+mj-lt"/>
              </a:rPr>
              <a:t> (14м показов)</a:t>
            </a:r>
          </a:p>
          <a:p>
            <a:r>
              <a:rPr lang="ru-RU" sz="1300" dirty="0">
                <a:latin typeface="+mj-lt"/>
              </a:rPr>
              <a:t>Нижний Н</a:t>
            </a:r>
            <a:r>
              <a:rPr lang="ru-RU" sz="1300" dirty="0" smtClean="0">
                <a:latin typeface="+mj-lt"/>
              </a:rPr>
              <a:t>овгород </a:t>
            </a:r>
            <a:r>
              <a:rPr lang="ru-RU" sz="1300" dirty="0">
                <a:latin typeface="+mj-lt"/>
              </a:rPr>
              <a:t>– 205к </a:t>
            </a:r>
            <a:r>
              <a:rPr lang="ru-RU" sz="1300" dirty="0" err="1">
                <a:latin typeface="+mj-lt"/>
              </a:rPr>
              <a:t>uniq</a:t>
            </a:r>
            <a:r>
              <a:rPr lang="ru-RU" sz="1300" dirty="0">
                <a:latin typeface="+mj-lt"/>
              </a:rPr>
              <a:t> (7,2м показов)</a:t>
            </a:r>
          </a:p>
          <a:p>
            <a:r>
              <a:rPr lang="ru-RU" sz="1300" dirty="0">
                <a:latin typeface="+mj-lt"/>
              </a:rPr>
              <a:t>Самара – 203к  </a:t>
            </a:r>
            <a:r>
              <a:rPr lang="ru-RU" sz="1300" dirty="0" err="1">
                <a:latin typeface="+mj-lt"/>
              </a:rPr>
              <a:t>uniq</a:t>
            </a:r>
            <a:r>
              <a:rPr lang="ru-RU" sz="1300" dirty="0">
                <a:latin typeface="+mj-lt"/>
              </a:rPr>
              <a:t> (7,2м. показов)</a:t>
            </a:r>
          </a:p>
          <a:p>
            <a:r>
              <a:rPr lang="ru-RU" sz="1300" dirty="0">
                <a:latin typeface="+mj-lt"/>
              </a:rPr>
              <a:t>Омск – 160к </a:t>
            </a:r>
            <a:r>
              <a:rPr lang="ru-RU" sz="1300" dirty="0" err="1">
                <a:latin typeface="+mj-lt"/>
              </a:rPr>
              <a:t>uniq</a:t>
            </a:r>
            <a:r>
              <a:rPr lang="ru-RU" sz="1300" dirty="0">
                <a:latin typeface="+mj-lt"/>
              </a:rPr>
              <a:t> (5,6м. показов)</a:t>
            </a:r>
          </a:p>
          <a:p>
            <a:r>
              <a:rPr lang="ru-RU" sz="1300" dirty="0">
                <a:latin typeface="+mj-lt"/>
              </a:rPr>
              <a:t>Казань – 320к </a:t>
            </a:r>
            <a:r>
              <a:rPr lang="ru-RU" sz="1300" dirty="0" err="1">
                <a:latin typeface="+mj-lt"/>
              </a:rPr>
              <a:t>uniq</a:t>
            </a:r>
            <a:r>
              <a:rPr lang="ru-RU" sz="1300" dirty="0">
                <a:latin typeface="+mj-lt"/>
              </a:rPr>
              <a:t> (11,6м показов</a:t>
            </a:r>
            <a:r>
              <a:rPr lang="ru-RU" sz="1300" dirty="0" smtClean="0">
                <a:latin typeface="+mj-lt"/>
              </a:rPr>
              <a:t>)</a:t>
            </a:r>
          </a:p>
          <a:p>
            <a:endParaRPr lang="ru-RU" sz="1300" dirty="0">
              <a:latin typeface="+mj-lt"/>
            </a:endParaRPr>
          </a:p>
          <a:p>
            <a:r>
              <a:rPr lang="ru-RU" sz="1300" b="1" dirty="0">
                <a:latin typeface="+mj-lt"/>
              </a:rPr>
              <a:t>Результат</a:t>
            </a:r>
            <a:r>
              <a:rPr lang="ru-RU" sz="1300" dirty="0">
                <a:latin typeface="+mj-lt"/>
              </a:rPr>
              <a:t> – TDRU доставило 385м. за </a:t>
            </a:r>
            <a:r>
              <a:rPr lang="ru-RU" sz="1300" dirty="0" smtClean="0">
                <a:latin typeface="+mj-lt"/>
              </a:rPr>
              <a:t>неделю</a:t>
            </a:r>
            <a:r>
              <a:rPr lang="en-US" sz="1300" dirty="0" smtClean="0">
                <a:latin typeface="+mj-lt"/>
              </a:rPr>
              <a:t> (</a:t>
            </a:r>
            <a:r>
              <a:rPr lang="ru-RU" sz="1300" dirty="0" smtClean="0">
                <a:latin typeface="+mj-lt"/>
              </a:rPr>
              <a:t>в </a:t>
            </a:r>
            <a:r>
              <a:rPr lang="ru-RU" sz="1300" dirty="0" err="1" smtClean="0">
                <a:latin typeface="+mj-lt"/>
              </a:rPr>
              <a:t>т.ч</a:t>
            </a:r>
            <a:r>
              <a:rPr lang="ru-RU" sz="1300" dirty="0" smtClean="0">
                <a:latin typeface="+mj-lt"/>
              </a:rPr>
              <a:t>. Европа).</a:t>
            </a:r>
            <a:endParaRPr lang="en-US" sz="1300" dirty="0">
              <a:latin typeface="+mj-lt"/>
            </a:endParaRPr>
          </a:p>
        </p:txBody>
      </p:sp>
      <p:sp>
        <p:nvSpPr>
          <p:cNvPr id="4" name="TextBox 3"/>
          <p:cNvSpPr txBox="1"/>
          <p:nvPr/>
        </p:nvSpPr>
        <p:spPr>
          <a:xfrm>
            <a:off x="551857" y="1813082"/>
            <a:ext cx="3610710" cy="954107"/>
          </a:xfrm>
          <a:prstGeom prst="rect">
            <a:avLst/>
          </a:prstGeom>
          <a:noFill/>
        </p:spPr>
        <p:txBody>
          <a:bodyPr wrap="square" rtlCol="0">
            <a:spAutoFit/>
          </a:bodyPr>
          <a:lstStyle/>
          <a:p>
            <a:r>
              <a:rPr lang="ru-RU" sz="1400" dirty="0">
                <a:latin typeface="+mj-lt"/>
              </a:rPr>
              <a:t>Мы можем находить пользователей </a:t>
            </a:r>
            <a:r>
              <a:rPr lang="ru-RU" sz="1400" dirty="0" smtClean="0">
                <a:latin typeface="+mj-lt"/>
              </a:rPr>
              <a:t>не </a:t>
            </a:r>
            <a:r>
              <a:rPr lang="ru-RU" sz="1400" dirty="0">
                <a:latin typeface="+mj-lt"/>
              </a:rPr>
              <a:t>только из разных стран, но и </a:t>
            </a:r>
            <a:r>
              <a:rPr lang="ru-RU" sz="1400" dirty="0" smtClean="0">
                <a:latin typeface="+mj-lt"/>
              </a:rPr>
              <a:t>из отдельных городов</a:t>
            </a:r>
            <a:r>
              <a:rPr lang="ru-RU" sz="1400" dirty="0">
                <a:latin typeface="+mj-lt"/>
              </a:rPr>
              <a:t>, а иногда даже улиц. </a:t>
            </a:r>
          </a:p>
        </p:txBody>
      </p:sp>
      <p:pic>
        <p:nvPicPr>
          <p:cNvPr id="2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535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Line 8"/>
          <p:cNvSpPr>
            <a:spLocks noChangeShapeType="1"/>
          </p:cNvSpPr>
          <p:nvPr/>
        </p:nvSpPr>
        <p:spPr bwMode="auto">
          <a:xfrm>
            <a:off x="0" y="1286106"/>
            <a:ext cx="9144000" cy="0"/>
          </a:xfrm>
          <a:prstGeom prst="line">
            <a:avLst/>
          </a:prstGeom>
          <a:noFill/>
          <a:ln w="15875" cap="rnd">
            <a:solidFill>
              <a:srgbClr val="0D0D0D"/>
            </a:solidFill>
            <a:prstDash val="sysDot"/>
            <a:round/>
            <a:headEnd/>
            <a:tailEnd/>
          </a:ln>
        </p:spPr>
        <p:txBody>
          <a:bodyPr wrap="none" anchor="ctr"/>
          <a:lstStyle/>
          <a:p>
            <a:endParaRPr lang="en-US"/>
          </a:p>
        </p:txBody>
      </p:sp>
      <p:sp>
        <p:nvSpPr>
          <p:cNvPr id="20" name="Freeform 8"/>
          <p:cNvSpPr>
            <a:spLocks/>
          </p:cNvSpPr>
          <p:nvPr/>
        </p:nvSpPr>
        <p:spPr bwMode="auto">
          <a:xfrm>
            <a:off x="674688" y="685800"/>
            <a:ext cx="152400" cy="152400"/>
          </a:xfrm>
          <a:custGeom>
            <a:avLst/>
            <a:gdLst>
              <a:gd name="T0" fmla="*/ 2147483647 w 1193"/>
              <a:gd name="T1" fmla="*/ 2147483647 h 1194"/>
              <a:gd name="T2" fmla="*/ 2147483647 w 1193"/>
              <a:gd name="T3" fmla="*/ 2147483647 h 1194"/>
              <a:gd name="T4" fmla="*/ 2147483647 w 1193"/>
              <a:gd name="T5" fmla="*/ 2147483647 h 1194"/>
              <a:gd name="T6" fmla="*/ 2147483647 w 1193"/>
              <a:gd name="T7" fmla="*/ 2147483647 h 1194"/>
              <a:gd name="T8" fmla="*/ 2147483647 w 1193"/>
              <a:gd name="T9" fmla="*/ 0 h 1194"/>
              <a:gd name="T10" fmla="*/ 2147483647 w 1193"/>
              <a:gd name="T11" fmla="*/ 0 h 1194"/>
              <a:gd name="T12" fmla="*/ 2147483647 w 1193"/>
              <a:gd name="T13" fmla="*/ 2147483647 h 1194"/>
              <a:gd name="T14" fmla="*/ 2147483647 w 1193"/>
              <a:gd name="T15" fmla="*/ 2147483647 h 1194"/>
              <a:gd name="T16" fmla="*/ 0 w 1193"/>
              <a:gd name="T17" fmla="*/ 2147483647 h 1194"/>
              <a:gd name="T18" fmla="*/ 2147483647 w 1193"/>
              <a:gd name="T19" fmla="*/ 2147483647 h 1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3"/>
              <a:gd name="T31" fmla="*/ 0 h 1194"/>
              <a:gd name="T32" fmla="*/ 1193 w 1193"/>
              <a:gd name="T33" fmla="*/ 1194 h 1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3" h="1194">
                <a:moveTo>
                  <a:pt x="153" y="1194"/>
                </a:moveTo>
                <a:lnTo>
                  <a:pt x="973" y="374"/>
                </a:lnTo>
                <a:lnTo>
                  <a:pt x="973" y="995"/>
                </a:lnTo>
                <a:lnTo>
                  <a:pt x="1193" y="776"/>
                </a:lnTo>
                <a:lnTo>
                  <a:pt x="1193" y="0"/>
                </a:lnTo>
                <a:lnTo>
                  <a:pt x="418" y="0"/>
                </a:lnTo>
                <a:lnTo>
                  <a:pt x="198" y="220"/>
                </a:lnTo>
                <a:lnTo>
                  <a:pt x="820" y="220"/>
                </a:lnTo>
                <a:lnTo>
                  <a:pt x="0" y="1038"/>
                </a:lnTo>
                <a:lnTo>
                  <a:pt x="153" y="1194"/>
                </a:lnTo>
                <a:close/>
              </a:path>
            </a:pathLst>
          </a:custGeom>
          <a:solidFill>
            <a:srgbClr val="FFFFFF"/>
          </a:solidFill>
          <a:ln w="9525">
            <a:noFill/>
            <a:round/>
            <a:headEnd/>
            <a:tailEnd/>
          </a:ln>
        </p:spPr>
        <p:txBody>
          <a:bodyPr/>
          <a:lstStyle/>
          <a:p>
            <a:endParaRPr lang="en-US" sz="2800">
              <a:solidFill>
                <a:srgbClr val="000000"/>
              </a:solidFill>
              <a:latin typeface="Century Gothic" pitchFamily="34" charset="0"/>
            </a:endParaRPr>
          </a:p>
        </p:txBody>
      </p:sp>
      <p:sp>
        <p:nvSpPr>
          <p:cNvPr id="21" name="Title 1"/>
          <p:cNvSpPr>
            <a:spLocks noGrp="1"/>
          </p:cNvSpPr>
          <p:nvPr>
            <p:ph type="title"/>
          </p:nvPr>
        </p:nvSpPr>
        <p:spPr>
          <a:xfrm>
            <a:off x="950912" y="548680"/>
            <a:ext cx="8229600" cy="609600"/>
          </a:xfrm>
        </p:spPr>
        <p:txBody>
          <a:bodyPr>
            <a:noAutofit/>
          </a:bodyPr>
          <a:lstStyle/>
          <a:p>
            <a:r>
              <a:rPr lang="ru-RU" sz="2800" dirty="0" smtClean="0"/>
              <a:t>Мобильный </a:t>
            </a:r>
            <a:r>
              <a:rPr lang="ru-RU" sz="2800" dirty="0" err="1" smtClean="0"/>
              <a:t>таргетинг</a:t>
            </a:r>
            <a:endParaRPr lang="sv-SE" sz="2800" dirty="0"/>
          </a:p>
        </p:txBody>
      </p:sp>
      <p:sp>
        <p:nvSpPr>
          <p:cNvPr id="3" name="Rectangle 2"/>
          <p:cNvSpPr/>
          <p:nvPr/>
        </p:nvSpPr>
        <p:spPr>
          <a:xfrm>
            <a:off x="-2352464" y="5967628"/>
            <a:ext cx="6853947" cy="400110"/>
          </a:xfrm>
          <a:prstGeom prst="rect">
            <a:avLst/>
          </a:prstGeom>
        </p:spPr>
        <p:txBody>
          <a:bodyPr wrap="square">
            <a:spAutoFit/>
          </a:bodyPr>
          <a:lstStyle/>
          <a:p>
            <a:pPr marL="0" lvl="1" fontAlgn="auto">
              <a:spcBef>
                <a:spcPts val="0"/>
              </a:spcBef>
              <a:spcAft>
                <a:spcPts val="0"/>
              </a:spcAft>
              <a:defRPr/>
            </a:pPr>
            <a:endParaRPr lang="sv-SE" sz="2000" kern="0" dirty="0">
              <a:solidFill>
                <a:sysClr val="windowText" lastClr="000000"/>
              </a:solidFill>
              <a:latin typeface="Century Gothic" pitchFamily="34" charset="0"/>
            </a:endParaRPr>
          </a:p>
        </p:txBody>
      </p:sp>
      <p:pic>
        <p:nvPicPr>
          <p:cNvPr id="2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670" y="4411063"/>
            <a:ext cx="2136699" cy="162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descr="http://pietar.in/wp-content/uploads/2010/10/nokia-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192" y="1554694"/>
            <a:ext cx="2132455" cy="1068082"/>
          </a:xfrm>
          <a:prstGeom prst="rect">
            <a:avLst/>
          </a:prstGeom>
          <a:noFill/>
          <a:extLst>
            <a:ext uri="{909E8E84-426E-40DD-AFC4-6F175D3DCCD1}">
              <a14:hiddenFill xmlns:a14="http://schemas.microsoft.com/office/drawing/2010/main">
                <a:solidFill>
                  <a:srgbClr val="FFFFFF"/>
                </a:solidFill>
              </a14:hiddenFill>
            </a:ext>
          </a:extLst>
        </p:spPr>
      </p:pic>
      <p:sp>
        <p:nvSpPr>
          <p:cNvPr id="41" name="Sisällön paikkamerkki 2"/>
          <p:cNvSpPr>
            <a:spLocks noGrp="1"/>
          </p:cNvSpPr>
          <p:nvPr>
            <p:ph sz="quarter" idx="10"/>
          </p:nvPr>
        </p:nvSpPr>
        <p:spPr>
          <a:xfrm>
            <a:off x="4995088" y="2608942"/>
            <a:ext cx="4304714" cy="1948074"/>
          </a:xfrm>
        </p:spPr>
        <p:txBody>
          <a:bodyPr>
            <a:normAutofit/>
          </a:bodyPr>
          <a:lstStyle/>
          <a:p>
            <a:pPr marL="0" lvl="0" indent="0">
              <a:buNone/>
            </a:pPr>
            <a:r>
              <a:rPr lang="ru-RU" sz="1200" b="1" dirty="0" smtClean="0">
                <a:latin typeface="+mn-lt"/>
              </a:rPr>
              <a:t>Цель</a:t>
            </a:r>
            <a:r>
              <a:rPr lang="en-GB" sz="1200" b="1" dirty="0" smtClean="0">
                <a:latin typeface="+mn-lt"/>
              </a:rPr>
              <a:t>:</a:t>
            </a:r>
            <a:r>
              <a:rPr lang="en-GB" sz="1200" dirty="0" smtClean="0">
                <a:latin typeface="+mn-lt"/>
              </a:rPr>
              <a:t> </a:t>
            </a:r>
            <a:r>
              <a:rPr lang="ru-RU" sz="1200" dirty="0" smtClean="0">
                <a:latin typeface="+mn-lt"/>
              </a:rPr>
              <a:t>Продвижение </a:t>
            </a:r>
            <a:r>
              <a:rPr lang="en-GB" sz="1200" dirty="0" smtClean="0">
                <a:latin typeface="+mn-lt"/>
              </a:rPr>
              <a:t>OVI </a:t>
            </a:r>
            <a:r>
              <a:rPr lang="en-GB" sz="1200" dirty="0">
                <a:latin typeface="+mn-lt"/>
              </a:rPr>
              <a:t>app </a:t>
            </a:r>
            <a:r>
              <a:rPr lang="en-GB" sz="1200" dirty="0" smtClean="0">
                <a:latin typeface="+mn-lt"/>
              </a:rPr>
              <a:t>store</a:t>
            </a:r>
            <a:r>
              <a:rPr lang="ru-RU" sz="1200" dirty="0" smtClean="0">
                <a:latin typeface="+mn-lt"/>
              </a:rPr>
              <a:t>. </a:t>
            </a:r>
            <a:endParaRPr lang="en-US" sz="1200" dirty="0">
              <a:latin typeface="+mn-lt"/>
            </a:endParaRPr>
          </a:p>
          <a:p>
            <a:pPr marL="0" lvl="0" indent="0">
              <a:buNone/>
            </a:pPr>
            <a:r>
              <a:rPr lang="ru-RU" sz="1200" b="1" dirty="0" smtClean="0">
                <a:latin typeface="+mn-lt"/>
              </a:rPr>
              <a:t>Призыв </a:t>
            </a:r>
            <a:r>
              <a:rPr lang="en-GB" sz="1200" b="1" dirty="0" smtClean="0">
                <a:latin typeface="+mn-lt"/>
              </a:rPr>
              <a:t>(</a:t>
            </a:r>
            <a:r>
              <a:rPr lang="ru-RU" sz="1200" b="1" dirty="0" smtClean="0"/>
              <a:t>на креативе</a:t>
            </a:r>
            <a:r>
              <a:rPr lang="en-GB" sz="1200" b="1" dirty="0" smtClean="0">
                <a:latin typeface="+mn-lt"/>
              </a:rPr>
              <a:t>): </a:t>
            </a:r>
            <a:r>
              <a:rPr lang="ru-RU" sz="1200" dirty="0" smtClean="0">
                <a:latin typeface="+mn-lt"/>
              </a:rPr>
              <a:t>Посети </a:t>
            </a:r>
            <a:r>
              <a:rPr lang="en-GB" sz="1200" dirty="0" smtClean="0">
                <a:latin typeface="+mn-lt"/>
              </a:rPr>
              <a:t>OVI store</a:t>
            </a:r>
            <a:r>
              <a:rPr lang="ru-RU" sz="1200" dirty="0" smtClean="0">
                <a:latin typeface="+mn-lt"/>
              </a:rPr>
              <a:t>.</a:t>
            </a:r>
            <a:endParaRPr lang="en-US" sz="1200" dirty="0">
              <a:latin typeface="+mn-lt"/>
            </a:endParaRPr>
          </a:p>
          <a:p>
            <a:pPr marL="0" lvl="0" indent="0">
              <a:buNone/>
            </a:pPr>
            <a:r>
              <a:rPr lang="en-GB" sz="1200" b="1" dirty="0">
                <a:latin typeface="+mn-lt"/>
              </a:rPr>
              <a:t>KPI’s </a:t>
            </a:r>
            <a:r>
              <a:rPr lang="en-GB" sz="1200" b="1" dirty="0" smtClean="0">
                <a:latin typeface="+mn-lt"/>
              </a:rPr>
              <a:t>(CTR, downloads, sales): </a:t>
            </a:r>
            <a:r>
              <a:rPr lang="en-GB" sz="1200" dirty="0">
                <a:latin typeface="+mn-lt"/>
              </a:rPr>
              <a:t>CTR 0,33 %</a:t>
            </a:r>
            <a:endParaRPr lang="en-US" sz="1200" dirty="0">
              <a:latin typeface="+mn-lt"/>
            </a:endParaRPr>
          </a:p>
          <a:p>
            <a:pPr marL="0" lvl="0" indent="0">
              <a:buNone/>
            </a:pPr>
            <a:r>
              <a:rPr lang="ru-RU" sz="1200" b="1" dirty="0" smtClean="0">
                <a:latin typeface="+mn-lt"/>
              </a:rPr>
              <a:t>Агентство </a:t>
            </a:r>
            <a:r>
              <a:rPr lang="en-GB" sz="1200" b="1" dirty="0" smtClean="0">
                <a:latin typeface="+mn-lt"/>
              </a:rPr>
              <a:t>: </a:t>
            </a:r>
            <a:r>
              <a:rPr lang="en-GB" sz="1200" dirty="0">
                <a:latin typeface="+mn-lt"/>
              </a:rPr>
              <a:t>Carat </a:t>
            </a:r>
            <a:r>
              <a:rPr lang="en-GB" sz="1200" dirty="0" smtClean="0">
                <a:latin typeface="+mn-lt"/>
              </a:rPr>
              <a:t>Finland</a:t>
            </a:r>
            <a:endParaRPr lang="en-US" sz="1200" dirty="0">
              <a:latin typeface="+mn-lt"/>
            </a:endParaRPr>
          </a:p>
          <a:p>
            <a:pPr marL="0" lvl="0" indent="0">
              <a:buNone/>
            </a:pPr>
            <a:endParaRPr lang="en-US" sz="1200" dirty="0">
              <a:latin typeface="+mn-lt"/>
            </a:endParaRPr>
          </a:p>
          <a:p>
            <a:pPr marL="0" lvl="0" indent="0">
              <a:buNone/>
            </a:pPr>
            <a:r>
              <a:rPr lang="ru-RU" sz="1200" b="1" dirty="0" smtClean="0"/>
              <a:t>Результаты кампании</a:t>
            </a:r>
            <a:r>
              <a:rPr lang="en-GB" sz="1200" b="1" dirty="0" smtClean="0">
                <a:latin typeface="+mn-lt"/>
              </a:rPr>
              <a:t>:</a:t>
            </a:r>
            <a:r>
              <a:rPr lang="ru-RU" sz="1200" b="1" dirty="0" smtClean="0">
                <a:latin typeface="+mn-lt"/>
              </a:rPr>
              <a:t> </a:t>
            </a:r>
            <a:r>
              <a:rPr lang="en-GB" sz="1200" dirty="0" smtClean="0">
                <a:latin typeface="+mn-lt"/>
              </a:rPr>
              <a:t>1,7 </a:t>
            </a:r>
            <a:r>
              <a:rPr lang="ru-RU" sz="1200" dirty="0" smtClean="0">
                <a:latin typeface="+mn-lt"/>
              </a:rPr>
              <a:t>миллионов </a:t>
            </a:r>
          </a:p>
          <a:p>
            <a:pPr marL="0" lvl="0" indent="0">
              <a:buNone/>
            </a:pPr>
            <a:r>
              <a:rPr lang="ru-RU" sz="1200" dirty="0" smtClean="0">
                <a:latin typeface="+mn-lt"/>
              </a:rPr>
              <a:t>показов, </a:t>
            </a:r>
            <a:r>
              <a:rPr lang="en-GB" sz="1200" dirty="0" smtClean="0">
                <a:latin typeface="+mn-lt"/>
              </a:rPr>
              <a:t>5500 </a:t>
            </a:r>
            <a:r>
              <a:rPr lang="ru-RU" sz="1200" dirty="0" smtClean="0">
                <a:latin typeface="+mn-lt"/>
              </a:rPr>
              <a:t>кликов</a:t>
            </a:r>
            <a:r>
              <a:rPr lang="en-GB" sz="1200" dirty="0" smtClean="0">
                <a:latin typeface="+mn-lt"/>
              </a:rPr>
              <a:t> </a:t>
            </a:r>
            <a:endParaRPr lang="en-US" sz="1200" dirty="0">
              <a:latin typeface="+mn-lt"/>
            </a:endParaRPr>
          </a:p>
          <a:p>
            <a:pPr marL="0" indent="0">
              <a:buNone/>
            </a:pPr>
            <a:endParaRPr lang="fi-FI" sz="1200" dirty="0">
              <a:latin typeface="+mn-lt"/>
            </a:endParaRPr>
          </a:p>
        </p:txBody>
      </p:sp>
      <p:sp>
        <p:nvSpPr>
          <p:cNvPr id="51" name="TextBox 32"/>
          <p:cNvSpPr txBox="1"/>
          <p:nvPr/>
        </p:nvSpPr>
        <p:spPr>
          <a:xfrm>
            <a:off x="308944" y="1502209"/>
            <a:ext cx="4454125"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500" dirty="0" smtClean="0"/>
              <a:t>По операторам мобильной связи</a:t>
            </a:r>
            <a:endParaRPr lang="ru-RU" sz="1500" dirty="0"/>
          </a:p>
        </p:txBody>
      </p:sp>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009" y="2012141"/>
            <a:ext cx="1064553" cy="49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2009" y="2007582"/>
            <a:ext cx="1672871" cy="49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7047" y="1788719"/>
            <a:ext cx="1044865" cy="83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32"/>
          <p:cNvSpPr txBox="1"/>
          <p:nvPr/>
        </p:nvSpPr>
        <p:spPr>
          <a:xfrm>
            <a:off x="397206" y="3017076"/>
            <a:ext cx="4454125"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500" dirty="0" smtClean="0"/>
              <a:t>Бренду и модели телефона</a:t>
            </a:r>
            <a:endParaRPr lang="ru-RU" sz="1500" dirty="0"/>
          </a:p>
        </p:txBody>
      </p:sp>
      <p:sp>
        <p:nvSpPr>
          <p:cNvPr id="65" name="TextBox 32"/>
          <p:cNvSpPr txBox="1"/>
          <p:nvPr/>
        </p:nvSpPr>
        <p:spPr>
          <a:xfrm>
            <a:off x="420992" y="4520595"/>
            <a:ext cx="4454125"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500" dirty="0" smtClean="0"/>
              <a:t>Платформе мобильного телефона</a:t>
            </a:r>
            <a:endParaRPr lang="ru-RU" sz="1500" dirty="0"/>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3325" y="3446828"/>
            <a:ext cx="741803" cy="89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310" y="3638183"/>
            <a:ext cx="929955" cy="52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bwMode="auto">
          <a:xfrm>
            <a:off x="1564042" y="3832430"/>
            <a:ext cx="1534002" cy="262488"/>
          </a:xfrm>
          <a:prstGeom prst="rightArrow">
            <a:avLst/>
          </a:prstGeom>
          <a:solidFill>
            <a:schemeClr val="bg1"/>
          </a:solidFill>
          <a:ln w="57150" cap="flat" cmpd="sng" algn="ctr">
            <a:solidFill>
              <a:schemeClr val="bg1">
                <a:lumMod val="75000"/>
              </a:schemeClr>
            </a:solidFill>
            <a:prstDash val="solid"/>
            <a:round/>
            <a:headEnd type="none" w="med" len="med"/>
            <a:tailEnd type="none" w="med" len="med"/>
          </a:ln>
          <a:effectLst/>
        </p:spPr>
        <p:txBody>
          <a:bodyPr lIns="0" tIns="46800" rIns="90000" bIns="46800" rtlCol="0" anchor="ctr"/>
          <a:lstStyle/>
          <a:p>
            <a:pPr marL="85725" algn="ctr" eaLnBrk="0" hangingPunct="0"/>
            <a:endParaRPr lang="ru-RU" sz="2000" b="1" dirty="0">
              <a:solidFill>
                <a:schemeClr val="accent3"/>
              </a:solidFill>
              <a:latin typeface="+mn-lt"/>
              <a:ea typeface="ＭＳ Ｐゴシック" pitchFamily="1" charset="-128"/>
            </a:endParaRPr>
          </a:p>
        </p:txBody>
      </p:sp>
      <p:pic>
        <p:nvPicPr>
          <p:cNvPr id="30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919" y="5021399"/>
            <a:ext cx="120967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08884" y="4944885"/>
            <a:ext cx="718566" cy="7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07453" y="5137808"/>
            <a:ext cx="1057106" cy="41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0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Line 8"/>
          <p:cNvSpPr>
            <a:spLocks noChangeShapeType="1"/>
          </p:cNvSpPr>
          <p:nvPr/>
        </p:nvSpPr>
        <p:spPr bwMode="auto">
          <a:xfrm>
            <a:off x="0" y="1219200"/>
            <a:ext cx="9144000" cy="0"/>
          </a:xfrm>
          <a:prstGeom prst="line">
            <a:avLst/>
          </a:prstGeom>
          <a:noFill/>
          <a:ln w="15875" cap="rnd">
            <a:solidFill>
              <a:srgbClr val="0D0D0D"/>
            </a:solidFill>
            <a:prstDash val="sysDot"/>
            <a:round/>
            <a:headEnd/>
            <a:tailEnd/>
          </a:ln>
        </p:spPr>
        <p:txBody>
          <a:bodyPr wrap="none" anchor="ctr"/>
          <a:lstStyle/>
          <a:p>
            <a:endParaRPr lang="en-US"/>
          </a:p>
        </p:txBody>
      </p:sp>
      <p:sp>
        <p:nvSpPr>
          <p:cNvPr id="20" name="Freeform 8"/>
          <p:cNvSpPr>
            <a:spLocks/>
          </p:cNvSpPr>
          <p:nvPr/>
        </p:nvSpPr>
        <p:spPr bwMode="auto">
          <a:xfrm>
            <a:off x="674688" y="685800"/>
            <a:ext cx="152400" cy="152400"/>
          </a:xfrm>
          <a:custGeom>
            <a:avLst/>
            <a:gdLst>
              <a:gd name="T0" fmla="*/ 2147483647 w 1193"/>
              <a:gd name="T1" fmla="*/ 2147483647 h 1194"/>
              <a:gd name="T2" fmla="*/ 2147483647 w 1193"/>
              <a:gd name="T3" fmla="*/ 2147483647 h 1194"/>
              <a:gd name="T4" fmla="*/ 2147483647 w 1193"/>
              <a:gd name="T5" fmla="*/ 2147483647 h 1194"/>
              <a:gd name="T6" fmla="*/ 2147483647 w 1193"/>
              <a:gd name="T7" fmla="*/ 2147483647 h 1194"/>
              <a:gd name="T8" fmla="*/ 2147483647 w 1193"/>
              <a:gd name="T9" fmla="*/ 0 h 1194"/>
              <a:gd name="T10" fmla="*/ 2147483647 w 1193"/>
              <a:gd name="T11" fmla="*/ 0 h 1194"/>
              <a:gd name="T12" fmla="*/ 2147483647 w 1193"/>
              <a:gd name="T13" fmla="*/ 2147483647 h 1194"/>
              <a:gd name="T14" fmla="*/ 2147483647 w 1193"/>
              <a:gd name="T15" fmla="*/ 2147483647 h 1194"/>
              <a:gd name="T16" fmla="*/ 0 w 1193"/>
              <a:gd name="T17" fmla="*/ 2147483647 h 1194"/>
              <a:gd name="T18" fmla="*/ 2147483647 w 1193"/>
              <a:gd name="T19" fmla="*/ 2147483647 h 1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3"/>
              <a:gd name="T31" fmla="*/ 0 h 1194"/>
              <a:gd name="T32" fmla="*/ 1193 w 1193"/>
              <a:gd name="T33" fmla="*/ 1194 h 1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3" h="1194">
                <a:moveTo>
                  <a:pt x="153" y="1194"/>
                </a:moveTo>
                <a:lnTo>
                  <a:pt x="973" y="374"/>
                </a:lnTo>
                <a:lnTo>
                  <a:pt x="973" y="995"/>
                </a:lnTo>
                <a:lnTo>
                  <a:pt x="1193" y="776"/>
                </a:lnTo>
                <a:lnTo>
                  <a:pt x="1193" y="0"/>
                </a:lnTo>
                <a:lnTo>
                  <a:pt x="418" y="0"/>
                </a:lnTo>
                <a:lnTo>
                  <a:pt x="198" y="220"/>
                </a:lnTo>
                <a:lnTo>
                  <a:pt x="820" y="220"/>
                </a:lnTo>
                <a:lnTo>
                  <a:pt x="0" y="1038"/>
                </a:lnTo>
                <a:lnTo>
                  <a:pt x="153" y="1194"/>
                </a:lnTo>
                <a:close/>
              </a:path>
            </a:pathLst>
          </a:custGeom>
          <a:solidFill>
            <a:srgbClr val="FFFFFF"/>
          </a:solidFill>
          <a:ln w="9525">
            <a:noFill/>
            <a:round/>
            <a:headEnd/>
            <a:tailEnd/>
          </a:ln>
        </p:spPr>
        <p:txBody>
          <a:bodyPr/>
          <a:lstStyle/>
          <a:p>
            <a:endParaRPr lang="en-US" sz="2800">
              <a:solidFill>
                <a:srgbClr val="000000"/>
              </a:solidFill>
              <a:latin typeface="Century Gothic" pitchFamily="34" charset="0"/>
            </a:endParaRPr>
          </a:p>
        </p:txBody>
      </p:sp>
      <p:sp>
        <p:nvSpPr>
          <p:cNvPr id="21" name="Title 1"/>
          <p:cNvSpPr>
            <a:spLocks noGrp="1"/>
          </p:cNvSpPr>
          <p:nvPr>
            <p:ph type="title"/>
          </p:nvPr>
        </p:nvSpPr>
        <p:spPr>
          <a:xfrm>
            <a:off x="950912" y="548680"/>
            <a:ext cx="8229600" cy="609600"/>
          </a:xfrm>
        </p:spPr>
        <p:txBody>
          <a:bodyPr>
            <a:noAutofit/>
          </a:bodyPr>
          <a:lstStyle/>
          <a:p>
            <a:r>
              <a:rPr lang="ru-RU" sz="2800" dirty="0" smtClean="0"/>
              <a:t>Поведенческий </a:t>
            </a:r>
            <a:r>
              <a:rPr lang="ru-RU" sz="2800" dirty="0" err="1" smtClean="0"/>
              <a:t>таргетинг</a:t>
            </a:r>
            <a:endParaRPr lang="sv-SE" sz="2800" dirty="0"/>
          </a:p>
        </p:txBody>
      </p:sp>
      <p:sp>
        <p:nvSpPr>
          <p:cNvPr id="33" name="Rectangle 32"/>
          <p:cNvSpPr/>
          <p:nvPr/>
        </p:nvSpPr>
        <p:spPr>
          <a:xfrm>
            <a:off x="2909905" y="1619762"/>
            <a:ext cx="1828800" cy="1143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2"/>
                </a:solidFill>
              </a:rPr>
              <a:t>Анна посещает авто сайты 10 раз в неделю</a:t>
            </a:r>
            <a:endParaRPr lang="en-US" sz="1200" dirty="0">
              <a:solidFill>
                <a:schemeClr val="tx2"/>
              </a:solidFill>
            </a:endParaRPr>
          </a:p>
        </p:txBody>
      </p:sp>
      <p:sp>
        <p:nvSpPr>
          <p:cNvPr id="34" name="Rectangle 33"/>
          <p:cNvSpPr/>
          <p:nvPr/>
        </p:nvSpPr>
        <p:spPr>
          <a:xfrm>
            <a:off x="2909905" y="2550922"/>
            <a:ext cx="1828800" cy="1143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2"/>
                </a:solidFill>
              </a:rPr>
              <a:t>Анна посещает туристические сайты 2 раза в неделю</a:t>
            </a:r>
            <a:endParaRPr lang="en-US" sz="1200" dirty="0">
              <a:solidFill>
                <a:schemeClr val="tx2"/>
              </a:solidFill>
            </a:endParaRPr>
          </a:p>
        </p:txBody>
      </p:sp>
      <p:sp>
        <p:nvSpPr>
          <p:cNvPr id="35" name="Rectangle 34"/>
          <p:cNvSpPr/>
          <p:nvPr/>
        </p:nvSpPr>
        <p:spPr>
          <a:xfrm>
            <a:off x="2909905" y="3521442"/>
            <a:ext cx="1828800" cy="1143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2"/>
                </a:solidFill>
              </a:rPr>
              <a:t>Анна посещает молодежные сайты 8 раз в неделю</a:t>
            </a:r>
            <a:endParaRPr lang="en-US" sz="1200" dirty="0">
              <a:solidFill>
                <a:schemeClr val="tx2"/>
              </a:solidFill>
            </a:endParaRPr>
          </a:p>
        </p:txBody>
      </p:sp>
      <p:graphicFrame>
        <p:nvGraphicFramePr>
          <p:cNvPr id="36" name="Chart 35"/>
          <p:cNvGraphicFramePr/>
          <p:nvPr>
            <p:extLst>
              <p:ext uri="{D42A27DB-BD31-4B8C-83A1-F6EECF244321}">
                <p14:modId xmlns:p14="http://schemas.microsoft.com/office/powerpoint/2010/main" val="2978062027"/>
              </p:ext>
            </p:extLst>
          </p:nvPr>
        </p:nvGraphicFramePr>
        <p:xfrm>
          <a:off x="5508935" y="1941867"/>
          <a:ext cx="2950633"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2484752">
            <a:off x="5204747" y="3719129"/>
            <a:ext cx="1440138" cy="553998"/>
          </a:xfrm>
          <a:prstGeom prst="rect">
            <a:avLst/>
          </a:prstGeom>
          <a:noFill/>
        </p:spPr>
        <p:txBody>
          <a:bodyPr wrap="none" rtlCol="0">
            <a:spAutoFit/>
          </a:bodyPr>
          <a:lstStyle/>
          <a:p>
            <a:pPr algn="ctr"/>
            <a:r>
              <a:rPr lang="ru-RU" sz="1500" b="1" dirty="0" smtClean="0">
                <a:solidFill>
                  <a:schemeClr val="bg1">
                    <a:lumMod val="85000"/>
                  </a:schemeClr>
                </a:solidFill>
              </a:rPr>
              <a:t>Молодежные</a:t>
            </a:r>
          </a:p>
          <a:p>
            <a:pPr algn="ctr"/>
            <a:r>
              <a:rPr lang="ru-RU" sz="1500" b="1" dirty="0" smtClean="0">
                <a:solidFill>
                  <a:schemeClr val="bg1">
                    <a:lumMod val="85000"/>
                  </a:schemeClr>
                </a:solidFill>
              </a:rPr>
              <a:t>сайты</a:t>
            </a:r>
            <a:endParaRPr lang="sv-SE" sz="1500" b="1" dirty="0">
              <a:solidFill>
                <a:schemeClr val="bg1">
                  <a:lumMod val="85000"/>
                </a:schemeClr>
              </a:solidFill>
            </a:endParaRPr>
          </a:p>
        </p:txBody>
      </p:sp>
      <p:sp>
        <p:nvSpPr>
          <p:cNvPr id="42" name="TextBox 41"/>
          <p:cNvSpPr txBox="1"/>
          <p:nvPr/>
        </p:nvSpPr>
        <p:spPr>
          <a:xfrm rot="20116105">
            <a:off x="6087607" y="1859808"/>
            <a:ext cx="868892" cy="323165"/>
          </a:xfrm>
          <a:prstGeom prst="rect">
            <a:avLst/>
          </a:prstGeom>
          <a:noFill/>
        </p:spPr>
        <p:txBody>
          <a:bodyPr wrap="none" rtlCol="0">
            <a:spAutoFit/>
          </a:bodyPr>
          <a:lstStyle/>
          <a:p>
            <a:r>
              <a:rPr lang="ru-RU" sz="1500" b="1" dirty="0" smtClean="0">
                <a:solidFill>
                  <a:schemeClr val="bg1">
                    <a:lumMod val="85000"/>
                  </a:schemeClr>
                </a:solidFill>
              </a:rPr>
              <a:t>Туризм</a:t>
            </a:r>
            <a:endParaRPr lang="sv-SE" sz="1500" b="1" dirty="0">
              <a:solidFill>
                <a:schemeClr val="bg1">
                  <a:lumMod val="85000"/>
                </a:schemeClr>
              </a:solidFill>
            </a:endParaRPr>
          </a:p>
        </p:txBody>
      </p:sp>
      <p:sp>
        <p:nvSpPr>
          <p:cNvPr id="43" name="TextBox 42"/>
          <p:cNvSpPr txBox="1"/>
          <p:nvPr/>
        </p:nvSpPr>
        <p:spPr>
          <a:xfrm rot="4428308">
            <a:off x="7945266" y="2902133"/>
            <a:ext cx="649217" cy="323165"/>
          </a:xfrm>
          <a:prstGeom prst="rect">
            <a:avLst/>
          </a:prstGeom>
          <a:noFill/>
        </p:spPr>
        <p:txBody>
          <a:bodyPr wrap="none" rtlCol="0">
            <a:spAutoFit/>
          </a:bodyPr>
          <a:lstStyle/>
          <a:p>
            <a:r>
              <a:rPr lang="ru-RU" sz="1500" b="1" dirty="0" smtClean="0">
                <a:solidFill>
                  <a:schemeClr val="bg1">
                    <a:lumMod val="85000"/>
                  </a:schemeClr>
                </a:solidFill>
              </a:rPr>
              <a:t>Авто</a:t>
            </a:r>
            <a:endParaRPr lang="sv-SE" sz="1500" b="1" dirty="0">
              <a:solidFill>
                <a:schemeClr val="bg1">
                  <a:lumMod val="85000"/>
                </a:schemeClr>
              </a:solidFill>
            </a:endParaRPr>
          </a:p>
        </p:txBody>
      </p:sp>
      <p:pic>
        <p:nvPicPr>
          <p:cNvPr id="38" name="Picture 4" descr="C:\Users\marer\Pictures\Ikoner presentation\Inga skuggor\trav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747946"/>
            <a:ext cx="604244" cy="60424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C:\Users\marer\Pictures\Ikoner presentation\Inga skuggor\you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736" y="3718466"/>
            <a:ext cx="604244" cy="60424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Users\marer\Pictures\Ikoner presentation\Inga skuggor\au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1816786"/>
            <a:ext cx="604244" cy="604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7" y="2026670"/>
            <a:ext cx="1274376" cy="2347052"/>
          </a:xfrm>
          <a:prstGeom prst="rect">
            <a:avLst/>
          </a:prstGeom>
          <a:effectLst>
            <a:reflection stA="24000" endPos="12000" dir="5400000" sy="-100000" algn="bl" rotWithShape="0"/>
          </a:effectLst>
        </p:spPr>
      </p:pic>
      <p:sp>
        <p:nvSpPr>
          <p:cNvPr id="25" name="TextBox 24"/>
          <p:cNvSpPr txBox="1"/>
          <p:nvPr/>
        </p:nvSpPr>
        <p:spPr>
          <a:xfrm>
            <a:off x="763018" y="1573760"/>
            <a:ext cx="720069" cy="338554"/>
          </a:xfrm>
          <a:prstGeom prst="rect">
            <a:avLst/>
          </a:prstGeom>
          <a:noFill/>
        </p:spPr>
        <p:txBody>
          <a:bodyPr wrap="none" rtlCol="0">
            <a:spAutoFit/>
          </a:bodyPr>
          <a:lstStyle/>
          <a:p>
            <a:r>
              <a:rPr lang="sv-SE" sz="1600" b="1" dirty="0" smtClean="0">
                <a:solidFill>
                  <a:schemeClr val="accent1"/>
                </a:solidFill>
              </a:rPr>
              <a:t>Anna</a:t>
            </a:r>
            <a:endParaRPr lang="sv-SE" b="1" dirty="0">
              <a:solidFill>
                <a:schemeClr val="accent1"/>
              </a:solidFill>
            </a:endParaRPr>
          </a:p>
        </p:txBody>
      </p:sp>
      <p:sp>
        <p:nvSpPr>
          <p:cNvPr id="22" name="Rectangle 21"/>
          <p:cNvSpPr/>
          <p:nvPr/>
        </p:nvSpPr>
        <p:spPr>
          <a:xfrm>
            <a:off x="581079" y="4800390"/>
            <a:ext cx="8070939" cy="1143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b="1" dirty="0" smtClean="0">
                <a:solidFill>
                  <a:schemeClr val="tx2"/>
                </a:solidFill>
              </a:rPr>
              <a:t>Кейс</a:t>
            </a:r>
            <a:r>
              <a:rPr lang="ru-RU" sz="1300" dirty="0" smtClean="0">
                <a:solidFill>
                  <a:schemeClr val="tx2"/>
                </a:solidFill>
              </a:rPr>
              <a:t>. Клиент - туристическая компания, продукт – молодежные туры, цель -  увеличение конверсии из посетителей веб-сайта в клиентов. Подобранный </a:t>
            </a:r>
            <a:r>
              <a:rPr lang="ru-RU" sz="1300" dirty="0" err="1" smtClean="0">
                <a:solidFill>
                  <a:schemeClr val="tx2"/>
                </a:solidFill>
              </a:rPr>
              <a:t>таргетинг</a:t>
            </a:r>
            <a:r>
              <a:rPr lang="ru-RU" sz="1300" dirty="0" smtClean="0">
                <a:solidFill>
                  <a:schemeClr val="tx2"/>
                </a:solidFill>
              </a:rPr>
              <a:t> -  пользователи, посещающие туристические и премиум молодежные сайты. Результат – увеличение конверсии с </a:t>
            </a:r>
            <a:r>
              <a:rPr lang="ru-RU" sz="1300" dirty="0">
                <a:solidFill>
                  <a:schemeClr val="tx2"/>
                </a:solidFill>
              </a:rPr>
              <a:t>1% до 2,1%.</a:t>
            </a:r>
            <a:endParaRPr lang="en-US" sz="1300" dirty="0">
              <a:solidFill>
                <a:schemeClr val="tx2"/>
              </a:solidFill>
            </a:endParaRPr>
          </a:p>
        </p:txBody>
      </p:sp>
      <p:pic>
        <p:nvPicPr>
          <p:cNvPr id="2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741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5298" y="576942"/>
            <a:ext cx="8229600" cy="609600"/>
          </a:xfrm>
        </p:spPr>
        <p:txBody>
          <a:bodyPr/>
          <a:lstStyle/>
          <a:p>
            <a:r>
              <a:rPr lang="ru-RU" dirty="0" smtClean="0"/>
              <a:t>Активность в социальных сетях («</a:t>
            </a:r>
            <a:r>
              <a:rPr lang="en-US" dirty="0" smtClean="0"/>
              <a:t>Likes</a:t>
            </a:r>
            <a:r>
              <a:rPr lang="ru-RU" dirty="0" smtClean="0"/>
              <a:t>»)</a:t>
            </a:r>
            <a:endParaRPr lang="ru-RU" dirty="0"/>
          </a:p>
        </p:txBody>
      </p:sp>
      <p:sp>
        <p:nvSpPr>
          <p:cNvPr id="3" name="Content Placeholder 2"/>
          <p:cNvSpPr>
            <a:spLocks noGrp="1"/>
          </p:cNvSpPr>
          <p:nvPr>
            <p:ph sz="quarter" idx="10"/>
          </p:nvPr>
        </p:nvSpPr>
        <p:spPr>
          <a:xfrm>
            <a:off x="457201" y="1371600"/>
            <a:ext cx="4633414" cy="4343400"/>
          </a:xfrm>
        </p:spPr>
        <p:txBody>
          <a:bodyPr/>
          <a:lstStyle/>
          <a:p>
            <a:pPr marL="0" indent="0">
              <a:buNone/>
            </a:pPr>
            <a:r>
              <a:rPr lang="en-US" sz="1460" b="1" dirty="0"/>
              <a:t>Like </a:t>
            </a:r>
            <a:r>
              <a:rPr lang="ru-RU" sz="1460" b="1" dirty="0"/>
              <a:t>(«Мне нравится») </a:t>
            </a:r>
            <a:r>
              <a:rPr lang="en-US" sz="1460" dirty="0"/>
              <a:t>– </a:t>
            </a:r>
            <a:r>
              <a:rPr lang="ru-RU" sz="1460" dirty="0"/>
              <a:t>это способ проявления заинтересованности, лояльности к группе </a:t>
            </a:r>
            <a:r>
              <a:rPr lang="ru-RU" sz="1460" dirty="0" smtClean="0"/>
              <a:t>компании</a:t>
            </a:r>
            <a:r>
              <a:rPr lang="ru-RU" sz="1460" dirty="0"/>
              <a:t>, отдельным новостям или контенту</a:t>
            </a:r>
            <a:r>
              <a:rPr lang="en-US" sz="1460" dirty="0" smtClean="0"/>
              <a:t>.</a:t>
            </a:r>
            <a:endParaRPr lang="ru-RU" sz="1460" dirty="0" smtClean="0"/>
          </a:p>
          <a:p>
            <a:endParaRPr lang="ru-RU"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183" y="644076"/>
            <a:ext cx="851249" cy="50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pPr>
              <a:defRPr/>
            </a:pPr>
            <a:endParaRPr lang="en-US" dirty="0">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91" y="4959250"/>
            <a:ext cx="248888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1013" y="4987386"/>
            <a:ext cx="9525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X:\Live Client Projects\TradeDoubler_Presentation_300908\client\screen shots slide 12\Spaceport1.jpg"/>
          <p:cNvPicPr>
            <a:picLocks noChangeAspect="1" noChangeArrowheads="1"/>
          </p:cNvPicPr>
          <p:nvPr/>
        </p:nvPicPr>
        <p:blipFill>
          <a:blip r:embed="rId5" cstate="screen">
            <a:biLevel thresh="50000"/>
            <a:lum bright="100000" contrast="100000"/>
            <a:extLst>
              <a:ext uri="{28A0092B-C50C-407E-A947-70E740481C1C}">
                <a14:useLocalDpi xmlns:a14="http://schemas.microsoft.com/office/drawing/2010/main"/>
              </a:ext>
            </a:extLst>
          </a:blip>
          <a:stretch>
            <a:fillRect/>
          </a:stretch>
        </p:blipFill>
        <p:spPr bwMode="auto">
          <a:xfrm>
            <a:off x="5219113" y="1377727"/>
            <a:ext cx="3703297" cy="4418162"/>
          </a:xfrm>
          <a:prstGeom prst="round2DiagRect">
            <a:avLst>
              <a:gd name="adj1" fmla="val 16667"/>
              <a:gd name="adj2" fmla="val 0"/>
            </a:avLst>
          </a:prstGeom>
          <a:solidFill>
            <a:schemeClr val="bg1">
              <a:lumMod val="95000"/>
            </a:schemeClr>
          </a:solidFill>
          <a:ln w="19050" cap="sq">
            <a:solidFill>
              <a:schemeClr val="accent1"/>
            </a:solidFill>
            <a:miter lim="800000"/>
          </a:ln>
          <a:effectLst>
            <a:outerShdw blurRad="63500" sx="101000" sy="101000" algn="ctr" rotWithShape="0">
              <a:prstClr val="black">
                <a:alpha val="12000"/>
              </a:prstClr>
            </a:outerShdw>
          </a:effectLst>
        </p:spPr>
      </p:pic>
      <p:sp>
        <p:nvSpPr>
          <p:cNvPr id="11" name="Rectangle 10"/>
          <p:cNvSpPr/>
          <p:nvPr/>
        </p:nvSpPr>
        <p:spPr>
          <a:xfrm>
            <a:off x="512291" y="2305300"/>
            <a:ext cx="4692754" cy="2123658"/>
          </a:xfrm>
          <a:prstGeom prst="rect">
            <a:avLst/>
          </a:prstGeom>
        </p:spPr>
        <p:txBody>
          <a:bodyPr wrap="square">
            <a:spAutoFit/>
          </a:bodyPr>
          <a:lstStyle/>
          <a:p>
            <a:pPr marL="0" indent="0">
              <a:buNone/>
            </a:pPr>
            <a:r>
              <a:rPr lang="ru-RU" sz="1400" b="1" dirty="0" smtClean="0">
                <a:latin typeface="+mj-lt"/>
              </a:rPr>
              <a:t>Способы применения</a:t>
            </a:r>
            <a:r>
              <a:rPr lang="en-US" sz="1400" b="1" dirty="0" smtClean="0">
                <a:latin typeface="+mj-lt"/>
              </a:rPr>
              <a:t>:</a:t>
            </a:r>
            <a:br>
              <a:rPr lang="en-US" sz="1400" b="1" dirty="0" smtClean="0">
                <a:latin typeface="+mj-lt"/>
              </a:rPr>
            </a:br>
            <a:endParaRPr lang="ru-RU" sz="1400" b="1" dirty="0">
              <a:latin typeface="+mj-lt"/>
            </a:endParaRPr>
          </a:p>
          <a:p>
            <a:pPr marL="285750" indent="-285750">
              <a:buFont typeface="Arial" pitchFamily="34" charset="0"/>
              <a:buChar char="•"/>
            </a:pPr>
            <a:r>
              <a:rPr lang="ru-RU" sz="1300" dirty="0">
                <a:latin typeface="+mj-lt"/>
              </a:rPr>
              <a:t>Вирусное распространение анонсов, новостей компании в социальных </a:t>
            </a:r>
            <a:r>
              <a:rPr lang="ru-RU" sz="1300" dirty="0" smtClean="0">
                <a:latin typeface="+mj-lt"/>
              </a:rPr>
              <a:t>сетях</a:t>
            </a:r>
            <a:r>
              <a:rPr lang="en-US" sz="1300" dirty="0" smtClean="0">
                <a:latin typeface="+mj-lt"/>
              </a:rPr>
              <a:t/>
            </a:r>
            <a:br>
              <a:rPr lang="en-US" sz="1300" dirty="0" smtClean="0">
                <a:latin typeface="+mj-lt"/>
              </a:rPr>
            </a:br>
            <a:endParaRPr lang="en-GB" sz="1300" dirty="0">
              <a:latin typeface="+mj-lt"/>
            </a:endParaRPr>
          </a:p>
          <a:p>
            <a:pPr marL="285750" indent="-285750">
              <a:buFont typeface="Arial" pitchFamily="34" charset="0"/>
              <a:buChar char="•"/>
            </a:pPr>
            <a:r>
              <a:rPr lang="ru-RU" sz="1300" dirty="0">
                <a:latin typeface="+mj-lt"/>
              </a:rPr>
              <a:t>Увеличение популярности бренда (группы компании) в социальных </a:t>
            </a:r>
            <a:r>
              <a:rPr lang="ru-RU" sz="1300" dirty="0" smtClean="0">
                <a:latin typeface="+mj-lt"/>
              </a:rPr>
              <a:t>сетях</a:t>
            </a:r>
            <a:r>
              <a:rPr lang="en-US" sz="1300" dirty="0" smtClean="0">
                <a:latin typeface="+mj-lt"/>
              </a:rPr>
              <a:t/>
            </a:r>
            <a:br>
              <a:rPr lang="en-US" sz="1300" dirty="0" smtClean="0">
                <a:latin typeface="+mj-lt"/>
              </a:rPr>
            </a:br>
            <a:endParaRPr lang="en-GB" sz="1300" dirty="0">
              <a:latin typeface="+mj-lt"/>
            </a:endParaRPr>
          </a:p>
          <a:p>
            <a:pPr marL="285750" indent="-285750">
              <a:buFont typeface="Arial" pitchFamily="34" charset="0"/>
              <a:buChar char="•"/>
            </a:pPr>
            <a:r>
              <a:rPr lang="ru-RU" sz="1300" dirty="0">
                <a:latin typeface="+mj-lt"/>
              </a:rPr>
              <a:t>Информирование пользователей </a:t>
            </a:r>
            <a:r>
              <a:rPr lang="ru-RU" sz="1300" dirty="0" err="1">
                <a:latin typeface="+mj-lt"/>
              </a:rPr>
              <a:t>соцсетей</a:t>
            </a:r>
            <a:r>
              <a:rPr lang="ru-RU" sz="1300" dirty="0">
                <a:latin typeface="+mj-lt"/>
              </a:rPr>
              <a:t> о новых продуктах компании</a:t>
            </a:r>
            <a:endParaRPr lang="en-GB" sz="1300" dirty="0">
              <a:latin typeface="+mj-lt"/>
            </a:endParaRPr>
          </a:p>
        </p:txBody>
      </p:sp>
      <p:sp>
        <p:nvSpPr>
          <p:cNvPr id="12" name="Rectangle 11"/>
          <p:cNvSpPr/>
          <p:nvPr/>
        </p:nvSpPr>
        <p:spPr>
          <a:xfrm>
            <a:off x="5472332" y="3440531"/>
            <a:ext cx="3295329" cy="2208297"/>
          </a:xfrm>
          <a:prstGeom prst="rect">
            <a:avLst/>
          </a:prstGeom>
        </p:spPr>
        <p:txBody>
          <a:bodyPr wrap="square">
            <a:spAutoFit/>
          </a:bodyPr>
          <a:lstStyle/>
          <a:p>
            <a:r>
              <a:rPr lang="ru-RU" sz="1250" b="1" dirty="0" smtClean="0">
                <a:latin typeface="+mj-lt"/>
              </a:rPr>
              <a:t>Клиент</a:t>
            </a:r>
            <a:r>
              <a:rPr lang="ru-RU" sz="1250" dirty="0" smtClean="0">
                <a:latin typeface="+mj-lt"/>
              </a:rPr>
              <a:t> </a:t>
            </a:r>
            <a:r>
              <a:rPr lang="ru-RU" sz="1250" dirty="0">
                <a:latin typeface="+mj-lt"/>
              </a:rPr>
              <a:t>- </a:t>
            </a:r>
            <a:r>
              <a:rPr lang="ru-RU" sz="1250" dirty="0" err="1">
                <a:latin typeface="+mj-lt"/>
              </a:rPr>
              <a:t>fashion</a:t>
            </a:r>
            <a:r>
              <a:rPr lang="ru-RU" sz="1250" dirty="0">
                <a:latin typeface="+mj-lt"/>
              </a:rPr>
              <a:t> </a:t>
            </a:r>
            <a:r>
              <a:rPr lang="ru-RU" sz="1250" dirty="0" err="1">
                <a:latin typeface="+mj-lt"/>
              </a:rPr>
              <a:t>brand</a:t>
            </a:r>
            <a:r>
              <a:rPr lang="ru-RU" sz="1250" dirty="0">
                <a:latin typeface="+mj-lt"/>
              </a:rPr>
              <a:t>. </a:t>
            </a:r>
            <a:endParaRPr lang="ru-RU" sz="1250" dirty="0" smtClean="0">
              <a:latin typeface="+mj-lt"/>
            </a:endParaRPr>
          </a:p>
          <a:p>
            <a:r>
              <a:rPr lang="ru-RU" sz="1250" b="1" dirty="0" smtClean="0">
                <a:latin typeface="+mj-lt"/>
              </a:rPr>
              <a:t>Цель</a:t>
            </a:r>
            <a:r>
              <a:rPr lang="ru-RU" sz="1250" dirty="0" smtClean="0">
                <a:latin typeface="+mj-lt"/>
              </a:rPr>
              <a:t> </a:t>
            </a:r>
            <a:r>
              <a:rPr lang="ru-RU" sz="1250" dirty="0">
                <a:latin typeface="+mj-lt"/>
              </a:rPr>
              <a:t>- анонсировать новую коллекцию, привлечь людей в группу. </a:t>
            </a:r>
            <a:endParaRPr lang="ru-RU" sz="1250" dirty="0" smtClean="0">
              <a:latin typeface="+mj-lt"/>
            </a:endParaRPr>
          </a:p>
          <a:p>
            <a:r>
              <a:rPr lang="ru-RU" sz="1250" b="1" dirty="0" smtClean="0">
                <a:latin typeface="+mj-lt"/>
              </a:rPr>
              <a:t>Результат</a:t>
            </a:r>
            <a:r>
              <a:rPr lang="ru-RU" sz="1250" dirty="0" smtClean="0">
                <a:latin typeface="+mj-lt"/>
              </a:rPr>
              <a:t> - за </a:t>
            </a:r>
            <a:r>
              <a:rPr lang="ru-RU" sz="1250" dirty="0">
                <a:latin typeface="+mj-lt"/>
              </a:rPr>
              <a:t>1 неделю 7400 пользователей поставили "</a:t>
            </a:r>
            <a:r>
              <a:rPr lang="ru-RU" sz="1250" dirty="0" err="1">
                <a:latin typeface="+mj-lt"/>
              </a:rPr>
              <a:t>лайк</a:t>
            </a:r>
            <a:r>
              <a:rPr lang="ru-RU" sz="1250" dirty="0">
                <a:latin typeface="+mj-lt"/>
              </a:rPr>
              <a:t>" в группе </a:t>
            </a:r>
            <a:r>
              <a:rPr lang="ru-RU" sz="1250" dirty="0" smtClean="0">
                <a:latin typeface="+mj-lt"/>
              </a:rPr>
              <a:t>данного </a:t>
            </a:r>
            <a:r>
              <a:rPr lang="ru-RU" sz="1250" dirty="0">
                <a:latin typeface="+mj-lt"/>
              </a:rPr>
              <a:t>бренда. На протяжении следующих за кампанией двух недель, группа </a:t>
            </a:r>
            <a:r>
              <a:rPr lang="ru-RU" sz="1250" dirty="0" err="1">
                <a:latin typeface="+mj-lt"/>
              </a:rPr>
              <a:t>facebook</a:t>
            </a:r>
            <a:r>
              <a:rPr lang="ru-RU" sz="1250" dirty="0">
                <a:latin typeface="+mj-lt"/>
              </a:rPr>
              <a:t> собрала дополнительные 3400 </a:t>
            </a:r>
            <a:r>
              <a:rPr lang="ru-RU" sz="1250" dirty="0" err="1">
                <a:latin typeface="+mj-lt"/>
              </a:rPr>
              <a:t>лайков</a:t>
            </a:r>
            <a:r>
              <a:rPr lang="ru-RU" sz="1250" dirty="0">
                <a:latin typeface="+mj-lt"/>
              </a:rPr>
              <a:t> (+45%) в связи с порожденным вирусным эффектом. </a:t>
            </a:r>
          </a:p>
        </p:txBody>
      </p:sp>
      <p:sp>
        <p:nvSpPr>
          <p:cNvPr id="14" name="TextBox 13"/>
          <p:cNvSpPr txBox="1"/>
          <p:nvPr/>
        </p:nvSpPr>
        <p:spPr>
          <a:xfrm>
            <a:off x="436104" y="4528816"/>
            <a:ext cx="2310441" cy="369332"/>
          </a:xfrm>
          <a:prstGeom prst="rect">
            <a:avLst/>
          </a:prstGeom>
          <a:noFill/>
        </p:spPr>
        <p:txBody>
          <a:bodyPr wrap="none" rtlCol="0">
            <a:spAutoFit/>
          </a:bodyPr>
          <a:lstStyle/>
          <a:p>
            <a:r>
              <a:rPr lang="ru-RU" b="1" dirty="0"/>
              <a:t>Социальные сети</a:t>
            </a:r>
            <a:r>
              <a:rPr lang="en-US" b="1" dirty="0" smtClean="0"/>
              <a:t>:</a:t>
            </a:r>
            <a:endParaRPr lang="ru-RU" dirty="0"/>
          </a:p>
        </p:txBody>
      </p:sp>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2672" y="1582167"/>
            <a:ext cx="2504048" cy="179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760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7"/>
          <p:cNvSpPr txBox="1">
            <a:spLocks noChangeArrowheads="1"/>
          </p:cNvSpPr>
          <p:nvPr/>
        </p:nvSpPr>
        <p:spPr bwMode="auto">
          <a:xfrm>
            <a:off x="-488914" y="179613"/>
            <a:ext cx="7397749" cy="685800"/>
          </a:xfrm>
          <a:prstGeom prst="rect">
            <a:avLst/>
          </a:prstGeom>
          <a:noFill/>
          <a:ln w="9525">
            <a:noFill/>
            <a:miter lim="800000"/>
            <a:headEnd/>
            <a:tailEnd/>
          </a:ln>
          <a:effectLst/>
        </p:spPr>
        <p:txBody>
          <a:bodyPr anchor="ctr"/>
          <a:lstStyle/>
          <a:p>
            <a:pPr algn="ctr" fontAlgn="base">
              <a:spcBef>
                <a:spcPct val="0"/>
              </a:spcBef>
              <a:spcAft>
                <a:spcPct val="0"/>
              </a:spcAft>
              <a:defRPr/>
            </a:pPr>
            <a:r>
              <a:rPr lang="ru-RU" sz="2300" b="1" kern="0" dirty="0" smtClean="0">
                <a:solidFill>
                  <a:srgbClr val="000000"/>
                </a:solidFill>
                <a:latin typeface="Century Gothic" pitchFamily="34" charset="0"/>
                <a:cs typeface="Arial" pitchFamily="34" charset="0"/>
              </a:rPr>
              <a:t>Кросс-</a:t>
            </a:r>
            <a:r>
              <a:rPr lang="ru-RU" sz="2300" b="1" kern="0" dirty="0" err="1" smtClean="0">
                <a:solidFill>
                  <a:srgbClr val="000000"/>
                </a:solidFill>
                <a:latin typeface="Century Gothic" pitchFamily="34" charset="0"/>
                <a:cs typeface="Arial" pitchFamily="34" charset="0"/>
              </a:rPr>
              <a:t>медийная</a:t>
            </a:r>
            <a:r>
              <a:rPr lang="ru-RU" sz="2300" b="1" kern="0" dirty="0" smtClean="0">
                <a:solidFill>
                  <a:srgbClr val="000000"/>
                </a:solidFill>
                <a:latin typeface="Century Gothic" pitchFamily="34" charset="0"/>
                <a:cs typeface="Arial" pitchFamily="34" charset="0"/>
              </a:rPr>
              <a:t> статистика</a:t>
            </a:r>
            <a:endParaRPr lang="en-US" sz="4400" kern="0" dirty="0">
              <a:solidFill>
                <a:srgbClr val="000000"/>
              </a:solidFill>
              <a:cs typeface="Arial" pitchFamily="34" charset="0"/>
            </a:endParaRPr>
          </a:p>
        </p:txBody>
      </p:sp>
      <p:sp>
        <p:nvSpPr>
          <p:cNvPr id="172037" name="TextBox 12"/>
          <p:cNvSpPr txBox="1">
            <a:spLocks noChangeArrowheads="1"/>
          </p:cNvSpPr>
          <p:nvPr/>
        </p:nvSpPr>
        <p:spPr bwMode="auto">
          <a:xfrm>
            <a:off x="3466532" y="1354819"/>
            <a:ext cx="3257430" cy="2308324"/>
          </a:xfrm>
          <a:prstGeom prst="rect">
            <a:avLst/>
          </a:prstGeom>
          <a:solidFill>
            <a:srgbClr val="0089C4"/>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ru-RU" sz="1600" b="1" dirty="0" smtClean="0">
              <a:solidFill>
                <a:srgbClr val="FFFFFF"/>
              </a:solidFill>
              <a:latin typeface="Century Gothic" pitchFamily="34" charset="0"/>
              <a:cs typeface="Arial" charset="0"/>
            </a:endParaRPr>
          </a:p>
          <a:p>
            <a:pPr algn="ctr" eaLnBrk="1" fontAlgn="base" hangingPunct="1">
              <a:spcBef>
                <a:spcPct val="0"/>
              </a:spcBef>
              <a:spcAft>
                <a:spcPct val="0"/>
              </a:spcAft>
            </a:pPr>
            <a:r>
              <a:rPr lang="ru-RU" sz="1600" b="1" dirty="0" smtClean="0">
                <a:solidFill>
                  <a:srgbClr val="FFFFFF"/>
                </a:solidFill>
                <a:latin typeface="Century Gothic" pitchFamily="34" charset="0"/>
                <a:cs typeface="Arial" charset="0"/>
              </a:rPr>
              <a:t>Система статистики </a:t>
            </a:r>
            <a:r>
              <a:rPr lang="en-US" sz="1600" b="1" dirty="0" err="1" smtClean="0">
                <a:solidFill>
                  <a:srgbClr val="FFFFFF"/>
                </a:solidFill>
                <a:latin typeface="Century Gothic" pitchFamily="34" charset="0"/>
                <a:cs typeface="Arial" charset="0"/>
              </a:rPr>
              <a:t>Doubletrade</a:t>
            </a:r>
            <a:endParaRPr lang="lt-LT" sz="1600" b="1" dirty="0" smtClean="0">
              <a:solidFill>
                <a:srgbClr val="FFFFFF"/>
              </a:solidFill>
              <a:latin typeface="Century Gothic" pitchFamily="34" charset="0"/>
              <a:cs typeface="Arial" charset="0"/>
            </a:endParaRPr>
          </a:p>
          <a:p>
            <a:pPr algn="ctr" eaLnBrk="1" fontAlgn="base" hangingPunct="1">
              <a:spcBef>
                <a:spcPct val="0"/>
              </a:spcBef>
              <a:spcAft>
                <a:spcPct val="0"/>
              </a:spcAft>
            </a:pPr>
            <a:endParaRPr lang="lt-LT" b="1" dirty="0">
              <a:solidFill>
                <a:srgbClr val="FFFFFF"/>
              </a:solidFill>
              <a:latin typeface="Century Gothic" pitchFamily="34" charset="0"/>
              <a:cs typeface="Arial" charset="0"/>
            </a:endParaRPr>
          </a:p>
          <a:p>
            <a:pPr marL="285750" indent="-285750" eaLnBrk="1" fontAlgn="base" hangingPunct="1">
              <a:spcBef>
                <a:spcPct val="0"/>
              </a:spcBef>
              <a:spcAft>
                <a:spcPct val="0"/>
              </a:spcAft>
              <a:buFont typeface="Arial" pitchFamily="34" charset="0"/>
              <a:buChar char="•"/>
            </a:pPr>
            <a:r>
              <a:rPr lang="ru-RU" sz="1500" dirty="0" smtClean="0">
                <a:solidFill>
                  <a:srgbClr val="FFFFFF"/>
                </a:solidFill>
                <a:latin typeface="Century Gothic" pitchFamily="34" charset="0"/>
                <a:cs typeface="Arial" charset="0"/>
              </a:rPr>
              <a:t>Детальная статистика</a:t>
            </a:r>
            <a:endParaRPr lang="lt-LT" sz="1500" dirty="0">
              <a:solidFill>
                <a:srgbClr val="FFFFFF"/>
              </a:solidFill>
              <a:latin typeface="Century Gothic" pitchFamily="34" charset="0"/>
              <a:cs typeface="Arial" charset="0"/>
            </a:endParaRPr>
          </a:p>
          <a:p>
            <a:pPr marL="285750" indent="-285750" eaLnBrk="1" fontAlgn="base" hangingPunct="1">
              <a:spcBef>
                <a:spcPct val="0"/>
              </a:spcBef>
              <a:spcAft>
                <a:spcPct val="0"/>
              </a:spcAft>
              <a:buFont typeface="Arial" pitchFamily="34" charset="0"/>
              <a:buChar char="•"/>
            </a:pPr>
            <a:r>
              <a:rPr lang="en-US" sz="1500" dirty="0" smtClean="0">
                <a:solidFill>
                  <a:srgbClr val="FFFFFF"/>
                </a:solidFill>
                <a:latin typeface="Century Gothic" pitchFamily="34" charset="0"/>
                <a:cs typeface="Arial" charset="0"/>
              </a:rPr>
              <a:t>Real time </a:t>
            </a:r>
            <a:r>
              <a:rPr lang="ru-RU" sz="1500" dirty="0" smtClean="0">
                <a:solidFill>
                  <a:srgbClr val="FFFFFF"/>
                </a:solidFill>
                <a:latin typeface="Century Gothic" pitchFamily="34" charset="0"/>
                <a:cs typeface="Arial" charset="0"/>
              </a:rPr>
              <a:t>отчетность</a:t>
            </a:r>
          </a:p>
          <a:p>
            <a:pPr marL="285750" indent="-285750" eaLnBrk="1" fontAlgn="base" hangingPunct="1">
              <a:spcBef>
                <a:spcPct val="0"/>
              </a:spcBef>
              <a:spcAft>
                <a:spcPct val="0"/>
              </a:spcAft>
              <a:buFont typeface="Arial" pitchFamily="34" charset="0"/>
              <a:buChar char="•"/>
            </a:pPr>
            <a:r>
              <a:rPr lang="ru-RU" sz="1500" dirty="0" smtClean="0">
                <a:solidFill>
                  <a:srgbClr val="FFFFFF"/>
                </a:solidFill>
                <a:latin typeface="Century Gothic" pitchFamily="34" charset="0"/>
                <a:cs typeface="Arial" charset="0"/>
              </a:rPr>
              <a:t>Доступность 24</a:t>
            </a:r>
            <a:r>
              <a:rPr lang="en-US" sz="1500" dirty="0" smtClean="0">
                <a:solidFill>
                  <a:srgbClr val="FFFFFF"/>
                </a:solidFill>
                <a:latin typeface="Century Gothic" pitchFamily="34" charset="0"/>
                <a:cs typeface="Arial" charset="0"/>
              </a:rPr>
              <a:t>/7</a:t>
            </a:r>
            <a:endParaRPr lang="ru-RU" sz="1500" dirty="0" smtClean="0">
              <a:solidFill>
                <a:srgbClr val="FFFFFF"/>
              </a:solidFill>
              <a:latin typeface="Century Gothic" pitchFamily="34" charset="0"/>
              <a:cs typeface="Arial" charset="0"/>
            </a:endParaRPr>
          </a:p>
          <a:p>
            <a:pPr marL="285750" indent="-285750" eaLnBrk="1" fontAlgn="base" hangingPunct="1">
              <a:spcBef>
                <a:spcPct val="0"/>
              </a:spcBef>
              <a:spcAft>
                <a:spcPct val="0"/>
              </a:spcAft>
              <a:buFont typeface="Arial" pitchFamily="34" charset="0"/>
              <a:buChar char="•"/>
            </a:pPr>
            <a:r>
              <a:rPr lang="ru-RU" sz="1500" dirty="0" smtClean="0">
                <a:solidFill>
                  <a:srgbClr val="FFFFFF"/>
                </a:solidFill>
                <a:latin typeface="Century Gothic" pitchFamily="34" charset="0"/>
                <a:cs typeface="Arial" charset="0"/>
              </a:rPr>
              <a:t>Оптимизация</a:t>
            </a:r>
            <a:endParaRPr lang="lt-LT" sz="1500" b="1" dirty="0">
              <a:solidFill>
                <a:srgbClr val="FFFFFF"/>
              </a:solidFill>
              <a:latin typeface="Century Gothic" pitchFamily="34" charset="0"/>
              <a:cs typeface="Arial" charset="0"/>
            </a:endParaRPr>
          </a:p>
          <a:p>
            <a:pPr algn="ctr" eaLnBrk="1" fontAlgn="base" hangingPunct="1">
              <a:spcBef>
                <a:spcPct val="0"/>
              </a:spcBef>
              <a:spcAft>
                <a:spcPct val="0"/>
              </a:spcAft>
            </a:pPr>
            <a:endParaRPr lang="en-US" b="1" dirty="0">
              <a:solidFill>
                <a:srgbClr val="FFFFFF"/>
              </a:solidFill>
              <a:latin typeface="Century Gothic" pitchFamily="34" charset="0"/>
              <a:cs typeface="Arial" charset="0"/>
            </a:endParaRPr>
          </a:p>
        </p:txBody>
      </p:sp>
      <p:sp>
        <p:nvSpPr>
          <p:cNvPr id="172038" name="TextBox 13"/>
          <p:cNvSpPr txBox="1">
            <a:spLocks noChangeArrowheads="1"/>
          </p:cNvSpPr>
          <p:nvPr/>
        </p:nvSpPr>
        <p:spPr bwMode="auto">
          <a:xfrm>
            <a:off x="4063819" y="4887029"/>
            <a:ext cx="125548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ru-RU" sz="1300" b="1" dirty="0" smtClean="0">
                <a:solidFill>
                  <a:srgbClr val="000000"/>
                </a:solidFill>
                <a:latin typeface="Century Gothic" pitchFamily="34" charset="0"/>
                <a:cs typeface="Arial" charset="0"/>
              </a:rPr>
              <a:t>Е-</a:t>
            </a:r>
            <a:r>
              <a:rPr lang="ru-RU" sz="1300" b="1" dirty="0" err="1" smtClean="0">
                <a:solidFill>
                  <a:srgbClr val="000000"/>
                </a:solidFill>
                <a:latin typeface="Century Gothic" pitchFamily="34" charset="0"/>
                <a:cs typeface="Arial" charset="0"/>
              </a:rPr>
              <a:t>майл</a:t>
            </a:r>
            <a:endParaRPr lang="ru-RU" sz="1300" b="1" dirty="0" smtClean="0">
              <a:solidFill>
                <a:srgbClr val="000000"/>
              </a:solidFill>
              <a:latin typeface="Century Gothic" pitchFamily="34" charset="0"/>
              <a:cs typeface="Arial" charset="0"/>
            </a:endParaRPr>
          </a:p>
          <a:p>
            <a:pPr algn="ctr" eaLnBrk="1" fontAlgn="base" hangingPunct="1">
              <a:spcBef>
                <a:spcPct val="0"/>
              </a:spcBef>
              <a:spcAft>
                <a:spcPct val="0"/>
              </a:spcAft>
            </a:pPr>
            <a:r>
              <a:rPr lang="ru-RU" sz="1300" b="1" dirty="0" smtClean="0">
                <a:solidFill>
                  <a:srgbClr val="000000"/>
                </a:solidFill>
                <a:latin typeface="Century Gothic" pitchFamily="34" charset="0"/>
                <a:cs typeface="Arial" charset="0"/>
              </a:rPr>
              <a:t>рассылки</a:t>
            </a:r>
            <a:endParaRPr lang="en-US" sz="1300" b="1" dirty="0">
              <a:solidFill>
                <a:srgbClr val="000000"/>
              </a:solidFill>
              <a:latin typeface="Century Gothic" pitchFamily="34" charset="0"/>
              <a:cs typeface="Arial" charset="0"/>
            </a:endParaRPr>
          </a:p>
        </p:txBody>
      </p:sp>
      <p:sp>
        <p:nvSpPr>
          <p:cNvPr id="172039" name="TextBox 14"/>
          <p:cNvSpPr txBox="1">
            <a:spLocks noChangeArrowheads="1"/>
          </p:cNvSpPr>
          <p:nvPr/>
        </p:nvSpPr>
        <p:spPr bwMode="auto">
          <a:xfrm>
            <a:off x="3164194" y="5323765"/>
            <a:ext cx="12763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ru-RU" sz="1300" b="1" dirty="0" smtClean="0">
                <a:solidFill>
                  <a:srgbClr val="000000"/>
                </a:solidFill>
                <a:latin typeface="Century Gothic" pitchFamily="34" charset="0"/>
                <a:cs typeface="Arial" charset="0"/>
              </a:rPr>
              <a:t>Бан</a:t>
            </a:r>
            <a:r>
              <a:rPr lang="ru-RU" sz="1300" b="1" dirty="0">
                <a:solidFill>
                  <a:srgbClr val="000000"/>
                </a:solidFill>
                <a:latin typeface="Century Gothic" pitchFamily="34" charset="0"/>
                <a:cs typeface="Arial" charset="0"/>
              </a:rPr>
              <a:t>н</a:t>
            </a:r>
            <a:r>
              <a:rPr lang="ru-RU" sz="1300" b="1" dirty="0" smtClean="0">
                <a:solidFill>
                  <a:srgbClr val="000000"/>
                </a:solidFill>
                <a:latin typeface="Century Gothic" pitchFamily="34" charset="0"/>
                <a:cs typeface="Arial" charset="0"/>
              </a:rPr>
              <a:t>ерная реклама</a:t>
            </a:r>
            <a:endParaRPr lang="en-US" sz="1300" b="1" dirty="0">
              <a:solidFill>
                <a:srgbClr val="000000"/>
              </a:solidFill>
              <a:latin typeface="Century Gothic" pitchFamily="34" charset="0"/>
              <a:cs typeface="Arial" charset="0"/>
            </a:endParaRPr>
          </a:p>
        </p:txBody>
      </p:sp>
      <p:sp>
        <p:nvSpPr>
          <p:cNvPr id="172040" name="TextBox 15"/>
          <p:cNvSpPr txBox="1">
            <a:spLocks noChangeArrowheads="1"/>
          </p:cNvSpPr>
          <p:nvPr/>
        </p:nvSpPr>
        <p:spPr bwMode="auto">
          <a:xfrm>
            <a:off x="4944925" y="5351061"/>
            <a:ext cx="14414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ru-RU" sz="1300" b="1" dirty="0" smtClean="0">
                <a:solidFill>
                  <a:srgbClr val="000000"/>
                </a:solidFill>
                <a:latin typeface="Century Gothic" pitchFamily="34" charset="0"/>
                <a:cs typeface="Arial" charset="0"/>
              </a:rPr>
              <a:t>Партнерские</a:t>
            </a:r>
          </a:p>
          <a:p>
            <a:pPr algn="ctr" eaLnBrk="1" fontAlgn="base" hangingPunct="1">
              <a:spcBef>
                <a:spcPct val="0"/>
              </a:spcBef>
              <a:spcAft>
                <a:spcPct val="0"/>
              </a:spcAft>
            </a:pPr>
            <a:r>
              <a:rPr lang="ru-RU" sz="1300" b="1" dirty="0" smtClean="0">
                <a:solidFill>
                  <a:srgbClr val="000000"/>
                </a:solidFill>
                <a:latin typeface="Century Gothic" pitchFamily="34" charset="0"/>
                <a:cs typeface="Arial" charset="0"/>
              </a:rPr>
              <a:t>программы</a:t>
            </a:r>
            <a:endParaRPr lang="en-US" sz="1300" b="1" dirty="0">
              <a:solidFill>
                <a:srgbClr val="000000"/>
              </a:solidFill>
              <a:latin typeface="Century Gothic" pitchFamily="34" charset="0"/>
              <a:cs typeface="Arial" charset="0"/>
            </a:endParaRPr>
          </a:p>
        </p:txBody>
      </p:sp>
      <p:sp>
        <p:nvSpPr>
          <p:cNvPr id="172042" name="TextBox 24"/>
          <p:cNvSpPr txBox="1">
            <a:spLocks noChangeArrowheads="1"/>
          </p:cNvSpPr>
          <p:nvPr/>
        </p:nvSpPr>
        <p:spPr bwMode="auto">
          <a:xfrm>
            <a:off x="5915913" y="4853267"/>
            <a:ext cx="107130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sz="1300" b="1" dirty="0" smtClean="0">
                <a:solidFill>
                  <a:srgbClr val="000000"/>
                </a:solidFill>
                <a:latin typeface="Century Gothic" pitchFamily="34" charset="0"/>
                <a:cs typeface="Arial" charset="0"/>
              </a:rPr>
              <a:t>Продажа</a:t>
            </a:r>
            <a:endParaRPr lang="en-US" sz="1300" b="1" dirty="0">
              <a:solidFill>
                <a:srgbClr val="000000"/>
              </a:solidFill>
              <a:latin typeface="Century Gothic" pitchFamily="34" charset="0"/>
              <a:cs typeface="Arial" charset="0"/>
            </a:endParaRPr>
          </a:p>
        </p:txBody>
      </p:sp>
      <p:sp>
        <p:nvSpPr>
          <p:cNvPr id="26" name="Up Arrow 25"/>
          <p:cNvSpPr/>
          <p:nvPr/>
        </p:nvSpPr>
        <p:spPr bwMode="auto">
          <a:xfrm>
            <a:off x="3465443" y="3693493"/>
            <a:ext cx="685800" cy="1547698"/>
          </a:xfrm>
          <a:prstGeom prst="upArrow">
            <a:avLst/>
          </a:prstGeom>
          <a:ln>
            <a:solidFill>
              <a:srgbClr val="92AF2B"/>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46800" rIns="90000" bIns="46800" anchor="ctr"/>
          <a:lstStyle/>
          <a:p>
            <a:pPr eaLnBrk="0" fontAlgn="base" hangingPunct="0">
              <a:spcBef>
                <a:spcPct val="0"/>
              </a:spcBef>
              <a:spcAft>
                <a:spcPct val="0"/>
              </a:spcAft>
              <a:defRPr/>
            </a:pPr>
            <a:endParaRPr lang="en-US" sz="1400">
              <a:solidFill>
                <a:srgbClr val="000000"/>
              </a:solidFill>
              <a:latin typeface="Century Gothic" pitchFamily="34" charset="0"/>
              <a:ea typeface="ＭＳ Ｐゴシック" pitchFamily="1" charset="-128"/>
            </a:endParaRPr>
          </a:p>
        </p:txBody>
      </p:sp>
      <p:sp>
        <p:nvSpPr>
          <p:cNvPr id="27" name="Up Arrow 26"/>
          <p:cNvSpPr/>
          <p:nvPr/>
        </p:nvSpPr>
        <p:spPr bwMode="auto">
          <a:xfrm>
            <a:off x="4294270" y="3693493"/>
            <a:ext cx="685800" cy="1076325"/>
          </a:xfrm>
          <a:prstGeom prst="upArrow">
            <a:avLst/>
          </a:prstGeom>
          <a:ln>
            <a:solidFill>
              <a:srgbClr val="92AF2B"/>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46800" rIns="90000" bIns="46800" anchor="ctr"/>
          <a:lstStyle/>
          <a:p>
            <a:pPr eaLnBrk="0" fontAlgn="base" hangingPunct="0">
              <a:spcBef>
                <a:spcPct val="0"/>
              </a:spcBef>
              <a:spcAft>
                <a:spcPct val="0"/>
              </a:spcAft>
              <a:defRPr/>
            </a:pPr>
            <a:endParaRPr lang="en-US" sz="1400">
              <a:solidFill>
                <a:srgbClr val="000000"/>
              </a:solidFill>
              <a:latin typeface="Century Gothic" pitchFamily="34" charset="0"/>
              <a:ea typeface="ＭＳ Ｐゴシック" pitchFamily="1" charset="-128"/>
            </a:endParaRPr>
          </a:p>
        </p:txBody>
      </p:sp>
      <p:sp>
        <p:nvSpPr>
          <p:cNvPr id="28" name="Up Arrow 27"/>
          <p:cNvSpPr/>
          <p:nvPr/>
        </p:nvSpPr>
        <p:spPr bwMode="auto">
          <a:xfrm>
            <a:off x="5288397" y="3693493"/>
            <a:ext cx="685800" cy="1547698"/>
          </a:xfrm>
          <a:prstGeom prst="upArrow">
            <a:avLst/>
          </a:prstGeom>
          <a:ln>
            <a:solidFill>
              <a:srgbClr val="92AF2B"/>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46800" rIns="90000" bIns="46800" anchor="ctr"/>
          <a:lstStyle/>
          <a:p>
            <a:pPr eaLnBrk="0" fontAlgn="base" hangingPunct="0">
              <a:spcBef>
                <a:spcPct val="0"/>
              </a:spcBef>
              <a:spcAft>
                <a:spcPct val="0"/>
              </a:spcAft>
              <a:defRPr/>
            </a:pPr>
            <a:endParaRPr lang="en-US" sz="1400">
              <a:solidFill>
                <a:srgbClr val="000000"/>
              </a:solidFill>
              <a:latin typeface="Century Gothic" pitchFamily="34" charset="0"/>
              <a:ea typeface="ＭＳ Ｐゴシック" pitchFamily="1" charset="-128"/>
            </a:endParaRPr>
          </a:p>
        </p:txBody>
      </p:sp>
      <p:sp>
        <p:nvSpPr>
          <p:cNvPr id="30" name="Up Arrow 29"/>
          <p:cNvSpPr/>
          <p:nvPr/>
        </p:nvSpPr>
        <p:spPr bwMode="auto">
          <a:xfrm>
            <a:off x="6104341" y="3717736"/>
            <a:ext cx="685800" cy="1036207"/>
          </a:xfrm>
          <a:prstGeom prst="upArrow">
            <a:avLst/>
          </a:prstGeom>
          <a:ln>
            <a:solidFill>
              <a:srgbClr val="E3722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46800" rIns="90000" bIns="46800" anchor="ctr"/>
          <a:lstStyle/>
          <a:p>
            <a:pPr eaLnBrk="0" fontAlgn="base" hangingPunct="0">
              <a:spcBef>
                <a:spcPct val="0"/>
              </a:spcBef>
              <a:spcAft>
                <a:spcPct val="0"/>
              </a:spcAft>
              <a:defRPr/>
            </a:pPr>
            <a:endParaRPr lang="en-US" sz="1400">
              <a:solidFill>
                <a:srgbClr val="000000"/>
              </a:solidFill>
              <a:latin typeface="Century Gothic" pitchFamily="34" charset="0"/>
              <a:ea typeface="ＭＳ Ｐゴシック" pitchFamily="1" charset="-128"/>
            </a:endParaRPr>
          </a:p>
        </p:txBody>
      </p:sp>
      <p:sp>
        <p:nvSpPr>
          <p:cNvPr id="172048" name="TextBox 30"/>
          <p:cNvSpPr txBox="1">
            <a:spLocks noChangeArrowheads="1"/>
          </p:cNvSpPr>
          <p:nvPr/>
        </p:nvSpPr>
        <p:spPr bwMode="auto">
          <a:xfrm rot="5400000">
            <a:off x="3355906" y="4152280"/>
            <a:ext cx="895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1400">
                <a:solidFill>
                  <a:srgbClr val="000000"/>
                </a:solidFill>
                <a:latin typeface="Century Gothic" pitchFamily="34" charset="0"/>
                <a:cs typeface="Arial" charset="0"/>
              </a:rPr>
              <a:t>Click 1</a:t>
            </a:r>
            <a:endParaRPr lang="en-US" sz="1400">
              <a:solidFill>
                <a:srgbClr val="000000"/>
              </a:solidFill>
              <a:latin typeface="Century Gothic" pitchFamily="34" charset="0"/>
              <a:cs typeface="Arial" charset="0"/>
            </a:endParaRPr>
          </a:p>
        </p:txBody>
      </p:sp>
      <p:sp>
        <p:nvSpPr>
          <p:cNvPr id="172049" name="TextBox 31"/>
          <p:cNvSpPr txBox="1">
            <a:spLocks noChangeArrowheads="1"/>
          </p:cNvSpPr>
          <p:nvPr/>
        </p:nvSpPr>
        <p:spPr bwMode="auto">
          <a:xfrm rot="5400000">
            <a:off x="4162507" y="4198318"/>
            <a:ext cx="94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1400">
                <a:solidFill>
                  <a:srgbClr val="000000"/>
                </a:solidFill>
                <a:latin typeface="Century Gothic" pitchFamily="34" charset="0"/>
                <a:cs typeface="Arial" charset="0"/>
              </a:rPr>
              <a:t>Click 2</a:t>
            </a:r>
            <a:endParaRPr lang="en-US" sz="1400">
              <a:solidFill>
                <a:srgbClr val="000000"/>
              </a:solidFill>
              <a:latin typeface="Century Gothic" pitchFamily="34" charset="0"/>
              <a:cs typeface="Arial" charset="0"/>
            </a:endParaRPr>
          </a:p>
        </p:txBody>
      </p:sp>
      <p:sp>
        <p:nvSpPr>
          <p:cNvPr id="172050" name="TextBox 32"/>
          <p:cNvSpPr txBox="1">
            <a:spLocks noChangeArrowheads="1"/>
          </p:cNvSpPr>
          <p:nvPr/>
        </p:nvSpPr>
        <p:spPr bwMode="auto">
          <a:xfrm rot="5400000">
            <a:off x="5156634" y="4217368"/>
            <a:ext cx="94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1400">
                <a:solidFill>
                  <a:srgbClr val="000000"/>
                </a:solidFill>
                <a:latin typeface="Century Gothic" pitchFamily="34" charset="0"/>
                <a:cs typeface="Arial" charset="0"/>
              </a:rPr>
              <a:t>Click 3</a:t>
            </a:r>
            <a:endParaRPr lang="en-US" sz="1400">
              <a:solidFill>
                <a:srgbClr val="000000"/>
              </a:solidFill>
              <a:latin typeface="Century Gothic" pitchFamily="34" charset="0"/>
              <a:cs typeface="Arial" charset="0"/>
            </a:endParaRPr>
          </a:p>
        </p:txBody>
      </p:sp>
      <p:sp>
        <p:nvSpPr>
          <p:cNvPr id="172052" name="TextBox 34"/>
          <p:cNvSpPr txBox="1">
            <a:spLocks noChangeArrowheads="1"/>
          </p:cNvSpPr>
          <p:nvPr/>
        </p:nvSpPr>
        <p:spPr bwMode="auto">
          <a:xfrm rot="5400000">
            <a:off x="6070584" y="4183996"/>
            <a:ext cx="7520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lt-LT" sz="1400" dirty="0" smtClean="0">
                <a:solidFill>
                  <a:srgbClr val="000000"/>
                </a:solidFill>
                <a:latin typeface="Century Gothic" pitchFamily="34" charset="0"/>
                <a:cs typeface="Arial" charset="0"/>
              </a:rPr>
              <a:t>Lead</a:t>
            </a:r>
            <a:endParaRPr lang="en-US" sz="1400" dirty="0">
              <a:solidFill>
                <a:srgbClr val="000000"/>
              </a:solidFill>
              <a:latin typeface="Century Gothic" pitchFamily="34" charset="0"/>
              <a:cs typeface="Arial" charset="0"/>
            </a:endParaRPr>
          </a:p>
        </p:txBody>
      </p:sp>
      <p:grpSp>
        <p:nvGrpSpPr>
          <p:cNvPr id="172054" name="Group 31"/>
          <p:cNvGrpSpPr>
            <a:grpSpLocks/>
          </p:cNvGrpSpPr>
          <p:nvPr/>
        </p:nvGrpSpPr>
        <p:grpSpPr bwMode="auto">
          <a:xfrm>
            <a:off x="196233" y="1426257"/>
            <a:ext cx="3036201" cy="4219800"/>
            <a:chOff x="-169763" y="4151931"/>
            <a:chExt cx="3266092" cy="4360259"/>
          </a:xfrm>
        </p:grpSpPr>
        <p:pic>
          <p:nvPicPr>
            <p:cNvPr id="1720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63" y="4151931"/>
              <a:ext cx="326609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205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929" y="6501177"/>
              <a:ext cx="2794496" cy="201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4" name="Rectangle 7"/>
          <p:cNvSpPr>
            <a:spLocks noChangeArrowheads="1"/>
          </p:cNvSpPr>
          <p:nvPr/>
        </p:nvSpPr>
        <p:spPr bwMode="auto">
          <a:xfrm>
            <a:off x="0" y="908050"/>
            <a:ext cx="9144000" cy="71438"/>
          </a:xfrm>
          <a:prstGeom prst="rect">
            <a:avLst/>
          </a:prstGeom>
          <a:solidFill>
            <a:srgbClr val="0088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lt-LT">
              <a:solidFill>
                <a:srgbClr val="000000"/>
              </a:solidFill>
              <a:cs typeface="Arial" charset="0"/>
            </a:endParaRPr>
          </a:p>
        </p:txBody>
      </p:sp>
      <p:sp>
        <p:nvSpPr>
          <p:cNvPr id="2" name="Rectangle 1"/>
          <p:cNvSpPr/>
          <p:nvPr/>
        </p:nvSpPr>
        <p:spPr>
          <a:xfrm>
            <a:off x="674779" y="1058832"/>
            <a:ext cx="4572000" cy="292388"/>
          </a:xfrm>
          <a:prstGeom prst="rect">
            <a:avLst/>
          </a:prstGeom>
        </p:spPr>
        <p:txBody>
          <a:bodyPr>
            <a:spAutoFit/>
          </a:bodyPr>
          <a:lstStyle/>
          <a:p>
            <a:pPr>
              <a:spcBef>
                <a:spcPts val="600"/>
              </a:spcBef>
            </a:pPr>
            <a:r>
              <a:rPr lang="ru-RU" sz="1300" i="1" dirty="0">
                <a:latin typeface="+mj-lt"/>
              </a:rPr>
              <a:t>Рис.1 Пример </a:t>
            </a:r>
            <a:r>
              <a:rPr lang="ru-RU" sz="1300" i="1" dirty="0" smtClean="0">
                <a:latin typeface="+mj-lt"/>
              </a:rPr>
              <a:t>отчета</a:t>
            </a:r>
            <a:endParaRPr lang="ru-RU" sz="1300" dirty="0">
              <a:latin typeface="+mj-lt"/>
            </a:endParaRPr>
          </a:p>
        </p:txBody>
      </p:sp>
      <p:sp>
        <p:nvSpPr>
          <p:cNvPr id="22" name="Sisällön paikkamerkki 2"/>
          <p:cNvSpPr>
            <a:spLocks noGrp="1"/>
          </p:cNvSpPr>
          <p:nvPr>
            <p:ph sz="quarter" idx="10"/>
          </p:nvPr>
        </p:nvSpPr>
        <p:spPr>
          <a:xfrm>
            <a:off x="6859928" y="1272930"/>
            <a:ext cx="2311367" cy="2951449"/>
          </a:xfrm>
        </p:spPr>
        <p:txBody>
          <a:bodyPr>
            <a:noAutofit/>
          </a:bodyPr>
          <a:lstStyle/>
          <a:p>
            <a:pPr marL="0" lvl="0" indent="0">
              <a:buNone/>
            </a:pPr>
            <a:r>
              <a:rPr lang="ru-RU" sz="1400" b="1" dirty="0" smtClean="0">
                <a:latin typeface="+mn-lt"/>
              </a:rPr>
              <a:t>Кейс</a:t>
            </a:r>
            <a:r>
              <a:rPr lang="en-US" sz="1400" b="1" dirty="0">
                <a:latin typeface="+mn-lt"/>
              </a:rPr>
              <a:t> </a:t>
            </a:r>
            <a:r>
              <a:rPr lang="ru-RU" sz="1400" b="1" dirty="0" smtClean="0">
                <a:latin typeface="+mn-lt"/>
              </a:rPr>
              <a:t>использования статистики</a:t>
            </a:r>
            <a:r>
              <a:rPr lang="en-US" sz="1400" b="1" dirty="0" smtClean="0">
                <a:latin typeface="+mn-lt"/>
              </a:rPr>
              <a:t>:</a:t>
            </a:r>
            <a:endParaRPr lang="ru-RU" sz="1400" b="1" dirty="0" smtClean="0">
              <a:latin typeface="+mn-lt"/>
            </a:endParaRPr>
          </a:p>
          <a:p>
            <a:pPr marL="0" lvl="0" indent="0">
              <a:buNone/>
            </a:pPr>
            <a:endParaRPr lang="ru-RU" sz="1400" dirty="0">
              <a:latin typeface="+mn-lt"/>
            </a:endParaRPr>
          </a:p>
          <a:p>
            <a:pPr marL="0" lvl="0" indent="0">
              <a:buNone/>
            </a:pPr>
            <a:r>
              <a:rPr lang="ru-RU" sz="1300" dirty="0" smtClean="0">
                <a:latin typeface="+mn-lt"/>
              </a:rPr>
              <a:t>Крупный международный банк, проводя кросс-</a:t>
            </a:r>
            <a:r>
              <a:rPr lang="ru-RU" sz="1300" dirty="0" err="1" smtClean="0">
                <a:latin typeface="+mn-lt"/>
              </a:rPr>
              <a:t>медийные</a:t>
            </a:r>
            <a:r>
              <a:rPr lang="ru-RU" sz="1300" dirty="0" smtClean="0">
                <a:latin typeface="+mn-lt"/>
              </a:rPr>
              <a:t> </a:t>
            </a:r>
            <a:r>
              <a:rPr lang="en-US" sz="1300" dirty="0"/>
              <a:t>CPL </a:t>
            </a:r>
            <a:r>
              <a:rPr lang="ru-RU" sz="1300" dirty="0" smtClean="0">
                <a:latin typeface="+mn-lt"/>
              </a:rPr>
              <a:t>кампании (баннерная реклама, рассылки, </a:t>
            </a:r>
            <a:r>
              <a:rPr lang="ru-RU" sz="1300" dirty="0" err="1" smtClean="0">
                <a:latin typeface="+mn-lt"/>
              </a:rPr>
              <a:t>офферные</a:t>
            </a:r>
            <a:r>
              <a:rPr lang="ru-RU" sz="1300" dirty="0" smtClean="0">
                <a:latin typeface="+mn-lt"/>
              </a:rPr>
              <a:t> системы, партнерские программы), использует систему слежения </a:t>
            </a:r>
            <a:r>
              <a:rPr lang="en-US" sz="1300" dirty="0" err="1" smtClean="0">
                <a:latin typeface="+mn-lt"/>
              </a:rPr>
              <a:t>Doubletrade</a:t>
            </a:r>
            <a:r>
              <a:rPr lang="en-US" sz="1300" dirty="0" smtClean="0">
                <a:latin typeface="+mn-lt"/>
              </a:rPr>
              <a:t> c </a:t>
            </a:r>
            <a:r>
              <a:rPr lang="ru-RU" sz="1300" dirty="0" smtClean="0">
                <a:latin typeface="+mn-lt"/>
              </a:rPr>
              <a:t>доступом к детальной статистике (25  отчетов, обновляемых в режиме реального времени</a:t>
            </a:r>
            <a:r>
              <a:rPr lang="en-US" sz="1300" dirty="0" smtClean="0">
                <a:latin typeface="+mn-lt"/>
              </a:rPr>
              <a:t>)</a:t>
            </a:r>
            <a:r>
              <a:rPr lang="ru-RU" sz="1300" dirty="0" smtClean="0">
                <a:latin typeface="+mn-lt"/>
              </a:rPr>
              <a:t>. Пользоваться отчетами можно в режиме «</a:t>
            </a:r>
            <a:r>
              <a:rPr lang="en-US" sz="1300" dirty="0" smtClean="0">
                <a:latin typeface="+mn-lt"/>
              </a:rPr>
              <a:t>24/7</a:t>
            </a:r>
            <a:r>
              <a:rPr lang="ru-RU" sz="1300" dirty="0" smtClean="0">
                <a:latin typeface="+mn-lt"/>
              </a:rPr>
              <a:t>»</a:t>
            </a:r>
            <a:r>
              <a:rPr lang="en-US" sz="1300" dirty="0" smtClean="0">
                <a:latin typeface="+mn-lt"/>
              </a:rPr>
              <a:t>.</a:t>
            </a:r>
            <a:r>
              <a:rPr lang="ru-RU" sz="1300" dirty="0" smtClean="0">
                <a:latin typeface="+mn-lt"/>
              </a:rPr>
              <a:t> </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057" y="352625"/>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441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el 17"/>
          <p:cNvSpPr>
            <a:spLocks noGrp="1"/>
          </p:cNvSpPr>
          <p:nvPr>
            <p:ph type="title"/>
          </p:nvPr>
        </p:nvSpPr>
        <p:spPr bwMode="gray">
          <a:xfrm>
            <a:off x="903526" y="555170"/>
            <a:ext cx="8229600" cy="609600"/>
          </a:xfrm>
        </p:spPr>
        <p:txBody>
          <a:bodyPr/>
          <a:lstStyle/>
          <a:p>
            <a:r>
              <a:rPr lang="ru-RU" dirty="0" smtClean="0"/>
              <a:t>Оптимизация кампаний</a:t>
            </a:r>
            <a:endParaRPr lang="de-DE" dirty="0"/>
          </a:p>
        </p:txBody>
      </p:sp>
      <p:sp>
        <p:nvSpPr>
          <p:cNvPr id="5"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endParaRPr lang="en-US" dirty="0"/>
          </a:p>
        </p:txBody>
      </p:sp>
      <p:sp>
        <p:nvSpPr>
          <p:cNvPr id="7" name="Content Placeholder 2"/>
          <p:cNvSpPr>
            <a:spLocks noGrp="1"/>
          </p:cNvSpPr>
          <p:nvPr>
            <p:ph sz="quarter" idx="10"/>
          </p:nvPr>
        </p:nvSpPr>
        <p:spPr bwMode="gray">
          <a:xfrm>
            <a:off x="442686" y="1371600"/>
            <a:ext cx="8229600" cy="555674"/>
          </a:xfrm>
        </p:spPr>
        <p:txBody>
          <a:bodyPr/>
          <a:lstStyle/>
          <a:p>
            <a:pPr marL="0" indent="0" algn="just">
              <a:buNone/>
            </a:pPr>
            <a:r>
              <a:rPr lang="ru-RU" dirty="0" smtClean="0"/>
              <a:t>Ваш менеджер каждый день следит за эффективностью Вашей рекламной кампании и оптимизирует её. </a:t>
            </a:r>
            <a:r>
              <a:rPr lang="ru-RU" dirty="0"/>
              <a:t>Оптимизация осуществляется как автоматически, так и вручную опытными менеджерами.</a:t>
            </a:r>
            <a:endParaRPr lang="de-DE" dirty="0" smtClean="0"/>
          </a:p>
        </p:txBody>
      </p:sp>
      <p:sp>
        <p:nvSpPr>
          <p:cNvPr id="8" name="Round Diagonal Corner Rectangle 4"/>
          <p:cNvSpPr>
            <a:spLocks noChangeAspect="1"/>
          </p:cNvSpPr>
          <p:nvPr/>
        </p:nvSpPr>
        <p:spPr bwMode="gray">
          <a:xfrm flipH="1">
            <a:off x="204824" y="2555228"/>
            <a:ext cx="3129129" cy="3134372"/>
          </a:xfrm>
          <a:prstGeom prst="round2DiagRect">
            <a:avLst>
              <a:gd name="adj1" fmla="val 8756"/>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108000" tIns="36000" rIns="90000" bIns="46800" anchor="t" anchorCtr="0"/>
          <a:lstStyle/>
          <a:p>
            <a:pPr>
              <a:spcBef>
                <a:spcPts val="600"/>
              </a:spcBef>
            </a:pPr>
            <a:r>
              <a:rPr lang="ru-RU" sz="1600" i="1" dirty="0" smtClean="0">
                <a:latin typeface="+mj-lt"/>
              </a:rPr>
              <a:t>Критерии оптимизации</a:t>
            </a:r>
            <a:r>
              <a:rPr lang="ru-RU" sz="1600" dirty="0" smtClean="0">
                <a:latin typeface="+mj-lt"/>
              </a:rPr>
              <a:t>:</a:t>
            </a:r>
          </a:p>
          <a:p>
            <a:pPr>
              <a:spcBef>
                <a:spcPts val="600"/>
              </a:spcBef>
            </a:pPr>
            <a:endParaRPr lang="ru-RU" sz="1600" dirty="0" smtClean="0">
              <a:latin typeface="+mj-lt"/>
            </a:endParaRPr>
          </a:p>
          <a:p>
            <a:pPr marL="285750" indent="-285750">
              <a:spcAft>
                <a:spcPts val="1000"/>
              </a:spcAft>
              <a:buFont typeface="Arial" pitchFamily="34" charset="0"/>
              <a:buChar char="•"/>
            </a:pPr>
            <a:r>
              <a:rPr lang="ru-RU" sz="1400" dirty="0" err="1" smtClean="0">
                <a:latin typeface="+mj-lt"/>
              </a:rPr>
              <a:t>Кликабельность</a:t>
            </a:r>
            <a:r>
              <a:rPr lang="ru-RU" sz="1400" dirty="0" smtClean="0">
                <a:latin typeface="+mj-lt"/>
              </a:rPr>
              <a:t> </a:t>
            </a:r>
            <a:r>
              <a:rPr lang="de-CH" sz="1400" dirty="0" smtClean="0">
                <a:latin typeface="+mj-lt"/>
              </a:rPr>
              <a:t>(CTR)</a:t>
            </a:r>
            <a:endParaRPr lang="ru-RU" sz="1400" dirty="0" smtClean="0">
              <a:latin typeface="+mj-lt"/>
            </a:endParaRPr>
          </a:p>
          <a:p>
            <a:pPr marL="285750" indent="-285750">
              <a:spcAft>
                <a:spcPts val="1000"/>
              </a:spcAft>
              <a:buFont typeface="Arial" pitchFamily="34" charset="0"/>
              <a:buChar char="•"/>
            </a:pPr>
            <a:r>
              <a:rPr lang="ru-RU" sz="1400" dirty="0" smtClean="0">
                <a:latin typeface="+mj-lt"/>
              </a:rPr>
              <a:t>Конверсия в действие </a:t>
            </a:r>
            <a:r>
              <a:rPr lang="de-CH" sz="1400" dirty="0" smtClean="0">
                <a:latin typeface="+mj-lt"/>
              </a:rPr>
              <a:t>(LR)</a:t>
            </a:r>
            <a:endParaRPr lang="ru-RU" sz="1400" dirty="0" smtClean="0">
              <a:latin typeface="+mj-lt"/>
            </a:endParaRPr>
          </a:p>
          <a:p>
            <a:pPr marL="285750" indent="-285750">
              <a:spcAft>
                <a:spcPts val="1000"/>
              </a:spcAft>
              <a:buFont typeface="Arial" pitchFamily="34" charset="0"/>
              <a:buChar char="•"/>
            </a:pPr>
            <a:r>
              <a:rPr lang="ru-RU" sz="1400" dirty="0" smtClean="0">
                <a:latin typeface="+mj-lt"/>
              </a:rPr>
              <a:t>Конверсия в продажи</a:t>
            </a:r>
            <a:r>
              <a:rPr lang="de-CH" sz="1400" dirty="0" smtClean="0">
                <a:latin typeface="+mj-lt"/>
              </a:rPr>
              <a:t>(CR)</a:t>
            </a:r>
            <a:endParaRPr lang="ru-RU" sz="1400" dirty="0" smtClean="0">
              <a:latin typeface="+mj-lt"/>
            </a:endParaRPr>
          </a:p>
          <a:p>
            <a:pPr marL="285750" indent="-285750">
              <a:spcAft>
                <a:spcPts val="1000"/>
              </a:spcAft>
              <a:buFont typeface="Arial" pitchFamily="34" charset="0"/>
              <a:buChar char="•"/>
            </a:pPr>
            <a:r>
              <a:rPr lang="ru-RU" sz="1400" dirty="0" smtClean="0">
                <a:latin typeface="+mj-lt"/>
              </a:rPr>
              <a:t>Возврат </a:t>
            </a:r>
            <a:r>
              <a:rPr lang="ru-RU" sz="1400" dirty="0" smtClean="0">
                <a:solidFill>
                  <a:prstClr val="black"/>
                </a:solidFill>
                <a:latin typeface="Century Gothic"/>
              </a:rPr>
              <a:t>инвестиций </a:t>
            </a:r>
            <a:r>
              <a:rPr lang="de-CH" sz="1400" dirty="0">
                <a:solidFill>
                  <a:prstClr val="black"/>
                </a:solidFill>
                <a:latin typeface="Century Gothic"/>
              </a:rPr>
              <a:t>(</a:t>
            </a:r>
            <a:r>
              <a:rPr lang="de-CH" sz="1400" dirty="0" smtClean="0">
                <a:solidFill>
                  <a:prstClr val="black"/>
                </a:solidFill>
                <a:latin typeface="Century Gothic"/>
              </a:rPr>
              <a:t>ROI)</a:t>
            </a:r>
            <a:endParaRPr lang="ru-RU" sz="1400" dirty="0" smtClean="0">
              <a:solidFill>
                <a:prstClr val="black"/>
              </a:solidFill>
              <a:latin typeface="Century Gothic"/>
            </a:endParaRPr>
          </a:p>
          <a:p>
            <a:pPr marL="285750" indent="-285750">
              <a:spcAft>
                <a:spcPts val="1000"/>
              </a:spcAft>
              <a:buFont typeface="Arial" pitchFamily="34" charset="0"/>
              <a:buChar char="•"/>
            </a:pPr>
            <a:r>
              <a:rPr lang="ru-RU" sz="1400" dirty="0" smtClean="0">
                <a:solidFill>
                  <a:prstClr val="black"/>
                </a:solidFill>
                <a:latin typeface="Century Gothic"/>
              </a:rPr>
              <a:t>Цена </a:t>
            </a:r>
            <a:r>
              <a:rPr lang="ru-RU" sz="1400" dirty="0">
                <a:solidFill>
                  <a:prstClr val="black"/>
                </a:solidFill>
                <a:latin typeface="Century Gothic"/>
              </a:rPr>
              <a:t>за заказ </a:t>
            </a:r>
            <a:r>
              <a:rPr lang="de-CH" sz="1400" dirty="0">
                <a:solidFill>
                  <a:prstClr val="black"/>
                </a:solidFill>
                <a:latin typeface="Century Gothic"/>
              </a:rPr>
              <a:t>(CPO)</a:t>
            </a:r>
          </a:p>
          <a:p>
            <a:pPr>
              <a:spcAft>
                <a:spcPts val="1000"/>
              </a:spcAft>
            </a:pPr>
            <a:endParaRPr lang="de-CH" sz="1600" dirty="0">
              <a:solidFill>
                <a:prstClr val="black"/>
              </a:solidFill>
              <a:latin typeface="Century Gothic"/>
            </a:endParaRPr>
          </a:p>
        </p:txBody>
      </p:sp>
      <p:pic>
        <p:nvPicPr>
          <p:cNvPr id="9" name="Picture 3"/>
          <p:cNvPicPr>
            <a:picLocks noChangeAspect="1" noChangeArrowheads="1"/>
          </p:cNvPicPr>
          <p:nvPr/>
        </p:nvPicPr>
        <p:blipFill>
          <a:blip r:embed="rId3" cstate="print"/>
          <a:srcRect/>
          <a:stretch>
            <a:fillRect/>
          </a:stretch>
        </p:blipFill>
        <p:spPr bwMode="auto">
          <a:xfrm>
            <a:off x="3414234" y="2378609"/>
            <a:ext cx="5564360" cy="3338287"/>
          </a:xfrm>
          <a:prstGeom prst="rect">
            <a:avLst/>
          </a:prstGeom>
          <a:noFill/>
          <a:ln w="9525">
            <a:noFill/>
            <a:miter lim="800000"/>
            <a:headEnd/>
            <a:tailEnd/>
          </a:ln>
          <a:effectLst/>
        </p:spPr>
      </p:pic>
      <p:sp>
        <p:nvSpPr>
          <p:cNvPr id="2" name="Rectangle 1"/>
          <p:cNvSpPr/>
          <p:nvPr/>
        </p:nvSpPr>
        <p:spPr>
          <a:xfrm>
            <a:off x="3364401" y="2470745"/>
            <a:ext cx="5698996" cy="292388"/>
          </a:xfrm>
          <a:prstGeom prst="rect">
            <a:avLst/>
          </a:prstGeom>
        </p:spPr>
        <p:txBody>
          <a:bodyPr wrap="none">
            <a:spAutoFit/>
          </a:bodyPr>
          <a:lstStyle/>
          <a:p>
            <a:pPr>
              <a:spcBef>
                <a:spcPts val="600"/>
              </a:spcBef>
            </a:pPr>
            <a:r>
              <a:rPr lang="ru-RU" sz="1300" i="1" dirty="0" smtClean="0">
                <a:latin typeface="+mj-lt"/>
              </a:rPr>
              <a:t>Рис.1 Пример оптимизации рекламной кампании </a:t>
            </a:r>
            <a:r>
              <a:rPr lang="en-US" sz="1300" i="1" dirty="0" smtClean="0">
                <a:latin typeface="+mj-lt"/>
              </a:rPr>
              <a:t>FMCG </a:t>
            </a:r>
            <a:r>
              <a:rPr lang="ru-RU" sz="1300" i="1" dirty="0" smtClean="0">
                <a:latin typeface="+mj-lt"/>
              </a:rPr>
              <a:t>бренда</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658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7"/>
          <p:cNvSpPr>
            <a:spLocks noGrp="1"/>
          </p:cNvSpPr>
          <p:nvPr>
            <p:ph type="title"/>
          </p:nvPr>
        </p:nvSpPr>
        <p:spPr bwMode="gray">
          <a:xfrm>
            <a:off x="861632" y="565640"/>
            <a:ext cx="8229600" cy="609600"/>
          </a:xfrm>
        </p:spPr>
        <p:txBody>
          <a:bodyPr/>
          <a:lstStyle/>
          <a:p>
            <a:r>
              <a:rPr lang="ru-RU" dirty="0" smtClean="0"/>
              <a:t>Обзор</a:t>
            </a:r>
            <a:endParaRPr lang="de-DE" dirty="0"/>
          </a:p>
        </p:txBody>
      </p:sp>
      <p:sp>
        <p:nvSpPr>
          <p:cNvPr id="5"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endParaRPr lang="de-DE" dirty="0">
              <a:latin typeface="+mn-lt"/>
            </a:endParaRPr>
          </a:p>
        </p:txBody>
      </p:sp>
      <p:sp>
        <p:nvSpPr>
          <p:cNvPr id="25" name="Textfeld 24"/>
          <p:cNvSpPr txBox="1"/>
          <p:nvPr/>
        </p:nvSpPr>
        <p:spPr bwMode="gray">
          <a:xfrm>
            <a:off x="478300" y="5809957"/>
            <a:ext cx="1701107" cy="230832"/>
          </a:xfrm>
          <a:prstGeom prst="rect">
            <a:avLst/>
          </a:prstGeom>
          <a:noFill/>
        </p:spPr>
        <p:txBody>
          <a:bodyPr wrap="none" rtlCol="0">
            <a:spAutoFit/>
          </a:bodyPr>
          <a:lstStyle/>
          <a:p>
            <a:r>
              <a:rPr lang="de-DE" sz="900" dirty="0" smtClean="0">
                <a:solidFill>
                  <a:prstClr val="black"/>
                </a:solidFill>
                <a:latin typeface="+mn-lt"/>
              </a:rPr>
              <a:t>* © Jul 20</a:t>
            </a:r>
            <a:r>
              <a:rPr lang="ru-RU" sz="900" dirty="0" smtClean="0">
                <a:solidFill>
                  <a:prstClr val="black"/>
                </a:solidFill>
                <a:latin typeface="+mn-lt"/>
              </a:rPr>
              <a:t>09 </a:t>
            </a:r>
            <a:r>
              <a:rPr lang="de-DE" sz="900" dirty="0" err="1" smtClean="0">
                <a:solidFill>
                  <a:prstClr val="black"/>
                </a:solidFill>
                <a:latin typeface="+mn-lt"/>
              </a:rPr>
              <a:t>comScore</a:t>
            </a:r>
            <a:r>
              <a:rPr lang="de-DE" sz="900" dirty="0" smtClean="0">
                <a:solidFill>
                  <a:prstClr val="black"/>
                </a:solidFill>
                <a:latin typeface="+mn-lt"/>
              </a:rPr>
              <a:t>, Inc.</a:t>
            </a:r>
            <a:endParaRPr lang="de-DE" sz="900" dirty="0">
              <a:latin typeface="+mn-lt"/>
            </a:endParaRPr>
          </a:p>
        </p:txBody>
      </p:sp>
      <p:sp>
        <p:nvSpPr>
          <p:cNvPr id="18" name="Round Diagonal Corner Rectangle 17"/>
          <p:cNvSpPr>
            <a:spLocks/>
          </p:cNvSpPr>
          <p:nvPr/>
        </p:nvSpPr>
        <p:spPr bwMode="gray">
          <a:xfrm flipH="1">
            <a:off x="557213" y="2504855"/>
            <a:ext cx="3536950" cy="2751128"/>
          </a:xfrm>
          <a:prstGeom prst="round2DiagRect">
            <a:avLst>
              <a:gd name="adj1" fmla="val 9856"/>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de-DE" sz="2000" b="1" dirty="0">
              <a:solidFill>
                <a:schemeClr val="accent3"/>
              </a:solidFill>
              <a:latin typeface="+mn-lt"/>
              <a:ea typeface="ＭＳ Ｐゴシック" pitchFamily="1" charset="-128"/>
              <a:cs typeface="+mn-cs"/>
            </a:endParaRPr>
          </a:p>
        </p:txBody>
      </p:sp>
      <p:sp>
        <p:nvSpPr>
          <p:cNvPr id="19" name="Content Placeholder 1"/>
          <p:cNvSpPr txBox="1">
            <a:spLocks/>
          </p:cNvSpPr>
          <p:nvPr/>
        </p:nvSpPr>
        <p:spPr bwMode="gray">
          <a:xfrm>
            <a:off x="687388" y="2947767"/>
            <a:ext cx="3276600" cy="1985159"/>
          </a:xfrm>
          <a:prstGeom prst="rect">
            <a:avLst/>
          </a:prstGeom>
          <a:noFill/>
          <a:ln w="9525">
            <a:noFill/>
            <a:miter lim="800000"/>
            <a:headEnd/>
            <a:tailEnd/>
          </a:ln>
        </p:spPr>
        <p:txBody>
          <a:bodyPr>
            <a:spAutoFit/>
          </a:bodyPr>
          <a:lstStyle/>
          <a:p>
            <a:pPr marL="266700" indent="-266700" eaLnBrk="0" hangingPunct="0">
              <a:spcAft>
                <a:spcPts val="1000"/>
              </a:spcAft>
              <a:buFont typeface="Arial" charset="0"/>
              <a:buChar char="•"/>
            </a:pPr>
            <a:r>
              <a:rPr lang="ru-RU" sz="1400" dirty="0" smtClean="0">
                <a:latin typeface="Century Gothic" pitchFamily="34" charset="0"/>
              </a:rPr>
              <a:t>Генерация переходов на сайт клиента</a:t>
            </a:r>
            <a:r>
              <a:rPr lang="de-DE" sz="1400" dirty="0" smtClean="0">
                <a:latin typeface="Century Gothic" pitchFamily="34" charset="0"/>
              </a:rPr>
              <a:t>(C</a:t>
            </a:r>
            <a:r>
              <a:rPr lang="en-US" sz="1400" dirty="0" smtClean="0">
                <a:latin typeface="Century Gothic" pitchFamily="34" charset="0"/>
              </a:rPr>
              <a:t>PC</a:t>
            </a:r>
            <a:r>
              <a:rPr lang="de-DE" sz="1400" dirty="0" smtClean="0">
                <a:latin typeface="Century Gothic" pitchFamily="34" charset="0"/>
              </a:rPr>
              <a:t>)</a:t>
            </a:r>
          </a:p>
          <a:p>
            <a:pPr marL="266700" indent="-266700" eaLnBrk="0" hangingPunct="0">
              <a:spcAft>
                <a:spcPts val="1000"/>
              </a:spcAft>
              <a:buFont typeface="Arial" charset="0"/>
              <a:buChar char="•"/>
            </a:pPr>
            <a:r>
              <a:rPr lang="ru-RU" sz="1400" dirty="0" smtClean="0">
                <a:latin typeface="Century Gothic" pitchFamily="34" charset="0"/>
              </a:rPr>
              <a:t>Увеличение узнаваемости бренда</a:t>
            </a:r>
            <a:r>
              <a:rPr lang="en-US" sz="1400" dirty="0" smtClean="0">
                <a:latin typeface="Century Gothic" pitchFamily="34" charset="0"/>
              </a:rPr>
              <a:t> (CPM</a:t>
            </a:r>
            <a:r>
              <a:rPr lang="ru-RU" sz="1400" dirty="0" smtClean="0">
                <a:latin typeface="Century Gothic" pitchFamily="34" charset="0"/>
              </a:rPr>
              <a:t>)</a:t>
            </a:r>
          </a:p>
          <a:p>
            <a:pPr marL="266700" indent="-266700" eaLnBrk="0" hangingPunct="0">
              <a:spcAft>
                <a:spcPts val="1000"/>
              </a:spcAft>
              <a:buFont typeface="Arial" charset="0"/>
              <a:buChar char="•"/>
            </a:pPr>
            <a:r>
              <a:rPr lang="ru-RU" sz="1400" dirty="0" smtClean="0">
                <a:latin typeface="Century Gothic" pitchFamily="34" charset="0"/>
              </a:rPr>
              <a:t>Генерация полезных действий</a:t>
            </a:r>
            <a:r>
              <a:rPr lang="de-DE" sz="1400" dirty="0" smtClean="0">
                <a:latin typeface="Century Gothic" pitchFamily="34" charset="0"/>
              </a:rPr>
              <a:t> (CPL)</a:t>
            </a:r>
          </a:p>
          <a:p>
            <a:pPr marL="266700" indent="-266700" eaLnBrk="0" hangingPunct="0">
              <a:spcAft>
                <a:spcPts val="1000"/>
              </a:spcAft>
              <a:buFont typeface="Arial" charset="0"/>
              <a:buChar char="•"/>
            </a:pPr>
            <a:r>
              <a:rPr lang="ru-RU" sz="1400" dirty="0">
                <a:latin typeface="Century Gothic" pitchFamily="34" charset="0"/>
              </a:rPr>
              <a:t>Продажа товаров</a:t>
            </a:r>
            <a:r>
              <a:rPr lang="de-DE" sz="1400" dirty="0">
                <a:latin typeface="Century Gothic" pitchFamily="34" charset="0"/>
              </a:rPr>
              <a:t> (</a:t>
            </a:r>
            <a:r>
              <a:rPr lang="de-DE" sz="1400" dirty="0" smtClean="0">
                <a:latin typeface="Century Gothic" pitchFamily="34" charset="0"/>
              </a:rPr>
              <a:t>CPS)</a:t>
            </a:r>
            <a:endParaRPr lang="de-DE" sz="1400" b="1" dirty="0">
              <a:latin typeface="Century Gothic" pitchFamily="34" charset="0"/>
            </a:endParaRPr>
          </a:p>
        </p:txBody>
      </p:sp>
      <p:sp>
        <p:nvSpPr>
          <p:cNvPr id="20" name="Rechteck 15"/>
          <p:cNvSpPr/>
          <p:nvPr/>
        </p:nvSpPr>
        <p:spPr bwMode="gray">
          <a:xfrm>
            <a:off x="760916" y="2320723"/>
            <a:ext cx="1695909" cy="409575"/>
          </a:xfrm>
          <a:prstGeom prst="rect">
            <a:avLst/>
          </a:prstGeom>
          <a:solidFill>
            <a:schemeClr val="bg1"/>
          </a:solidFill>
          <a:ln w="9525" cap="flat" cmpd="sng" algn="ctr">
            <a:noFill/>
            <a:prstDash val="solid"/>
            <a:round/>
            <a:headEnd type="none" w="med" len="med"/>
            <a:tailEnd type="none" w="med" len="med"/>
          </a:ln>
          <a:effectLst/>
        </p:spPr>
        <p:txBody>
          <a:bodyPr lIns="0" tIns="46800" rIns="90000" bIns="46800" anchor="ctr"/>
          <a:lstStyle/>
          <a:p>
            <a:pPr marL="85725" algn="ctr" eaLnBrk="0" hangingPunct="0">
              <a:defRPr/>
            </a:pPr>
            <a:r>
              <a:rPr lang="en-US" sz="1700" b="1" dirty="0" smtClean="0">
                <a:solidFill>
                  <a:srgbClr val="FF0000"/>
                </a:solidFill>
                <a:latin typeface="+mn-lt"/>
                <a:ea typeface="ＭＳ Ｐゴシック" pitchFamily="1" charset="-128"/>
                <a:cs typeface="+mn-cs"/>
              </a:rPr>
              <a:t>Campaigns</a:t>
            </a:r>
            <a:r>
              <a:rPr lang="ru-RU" sz="1700" b="1" dirty="0" smtClean="0">
                <a:solidFill>
                  <a:srgbClr val="FF0000"/>
                </a:solidFill>
                <a:latin typeface="+mn-lt"/>
                <a:ea typeface="ＭＳ Ｐゴシック" pitchFamily="1" charset="-128"/>
                <a:cs typeface="+mn-cs"/>
              </a:rPr>
              <a:t> </a:t>
            </a:r>
            <a:r>
              <a:rPr lang="en-US" sz="1700" b="1" dirty="0" smtClean="0">
                <a:solidFill>
                  <a:srgbClr val="FF0000"/>
                </a:solidFill>
                <a:latin typeface="+mn-lt"/>
                <a:ea typeface="ＭＳ Ｐゴシック" pitchFamily="1" charset="-128"/>
                <a:cs typeface="+mn-cs"/>
              </a:rPr>
              <a:t>&amp; Affiliate</a:t>
            </a:r>
            <a:endParaRPr lang="de-DE" sz="1700" b="1" dirty="0">
              <a:solidFill>
                <a:srgbClr val="FF0000"/>
              </a:solidFill>
              <a:latin typeface="+mn-lt"/>
              <a:ea typeface="ＭＳ Ｐゴシック" pitchFamily="1" charset="-128"/>
              <a:cs typeface="+mn-cs"/>
            </a:endParaRPr>
          </a:p>
        </p:txBody>
      </p:sp>
      <p:sp>
        <p:nvSpPr>
          <p:cNvPr id="21" name="Content Placeholder 1"/>
          <p:cNvSpPr txBox="1">
            <a:spLocks/>
          </p:cNvSpPr>
          <p:nvPr/>
        </p:nvSpPr>
        <p:spPr bwMode="gray">
          <a:xfrm>
            <a:off x="4543425" y="2039717"/>
            <a:ext cx="4065588" cy="3216265"/>
          </a:xfrm>
          <a:prstGeom prst="rect">
            <a:avLst/>
          </a:prstGeom>
          <a:noFill/>
          <a:ln w="9525">
            <a:noFill/>
            <a:miter lim="800000"/>
            <a:headEnd/>
            <a:tailEnd/>
          </a:ln>
        </p:spPr>
        <p:txBody>
          <a:bodyPr>
            <a:spAutoFit/>
          </a:bodyPr>
          <a:lstStyle/>
          <a:p>
            <a:pPr marL="266700" indent="-266700" eaLnBrk="0" hangingPunct="0">
              <a:spcBef>
                <a:spcPts val="1000"/>
              </a:spcBef>
              <a:spcAft>
                <a:spcPts val="0"/>
              </a:spcAft>
              <a:buFont typeface="Arial" charset="0"/>
              <a:buNone/>
              <a:defRPr/>
            </a:pPr>
            <a:r>
              <a:rPr lang="ru-RU" sz="1600" dirty="0">
                <a:latin typeface="+mn-lt"/>
                <a:cs typeface="+mn-cs"/>
              </a:rPr>
              <a:t>Мы предлагаем</a:t>
            </a:r>
            <a:r>
              <a:rPr lang="de-DE" sz="1600" dirty="0">
                <a:latin typeface="+mn-lt"/>
                <a:cs typeface="+mn-cs"/>
              </a:rPr>
              <a:t>: </a:t>
            </a:r>
          </a:p>
          <a:p>
            <a:pPr marL="266700" indent="-266700" eaLnBrk="0" hangingPunct="0">
              <a:spcBef>
                <a:spcPts val="1000"/>
              </a:spcBef>
              <a:spcAft>
                <a:spcPts val="0"/>
              </a:spcAft>
              <a:buFont typeface="Arial" charset="0"/>
              <a:buChar char="•"/>
              <a:defRPr/>
            </a:pPr>
            <a:r>
              <a:rPr lang="ru-RU" sz="2500" b="1" dirty="0">
                <a:solidFill>
                  <a:srgbClr val="EC008C"/>
                </a:solidFill>
                <a:latin typeface="+mn-lt"/>
                <a:cs typeface="+mn-cs"/>
              </a:rPr>
              <a:t>Сеть №1 в Европе</a:t>
            </a:r>
            <a:endParaRPr lang="de-DE" sz="2500" b="1" dirty="0">
              <a:solidFill>
                <a:srgbClr val="EC008C"/>
              </a:solidFill>
              <a:latin typeface="+mn-lt"/>
              <a:cs typeface="+mn-cs"/>
            </a:endParaRPr>
          </a:p>
          <a:p>
            <a:pPr marL="266700" indent="-266700" eaLnBrk="0" hangingPunct="0">
              <a:spcBef>
                <a:spcPts val="1000"/>
              </a:spcBef>
              <a:spcAft>
                <a:spcPts val="0"/>
              </a:spcAft>
              <a:buFont typeface="Arial" charset="0"/>
              <a:buChar char="•"/>
              <a:defRPr/>
            </a:pPr>
            <a:r>
              <a:rPr lang="ru-RU" sz="1400" b="1" dirty="0">
                <a:solidFill>
                  <a:prstClr val="black"/>
                </a:solidFill>
                <a:latin typeface="+mn-lt"/>
                <a:cs typeface="+mn-cs"/>
              </a:rPr>
              <a:t>Прозрачность и оплату за результат</a:t>
            </a:r>
            <a:endParaRPr lang="de-DE" sz="1400" dirty="0">
              <a:solidFill>
                <a:prstClr val="black"/>
              </a:solidFill>
              <a:latin typeface="+mn-lt"/>
              <a:cs typeface="+mn-cs"/>
            </a:endParaRPr>
          </a:p>
          <a:p>
            <a:pPr marL="266700" indent="-266700" eaLnBrk="0" hangingPunct="0">
              <a:spcBef>
                <a:spcPts val="1000"/>
              </a:spcBef>
              <a:spcAft>
                <a:spcPts val="0"/>
              </a:spcAft>
              <a:buFont typeface="Arial" charset="0"/>
              <a:buChar char="•"/>
              <a:defRPr/>
            </a:pPr>
            <a:r>
              <a:rPr lang="ru-RU" sz="1400" dirty="0">
                <a:solidFill>
                  <a:prstClr val="black"/>
                </a:solidFill>
                <a:latin typeface="+mj-lt"/>
                <a:cs typeface="+mn-cs"/>
              </a:rPr>
              <a:t>Охват </a:t>
            </a:r>
            <a:r>
              <a:rPr lang="ru-RU" sz="1400" b="1" dirty="0">
                <a:solidFill>
                  <a:prstClr val="black"/>
                </a:solidFill>
                <a:latin typeface="+mj-lt"/>
              </a:rPr>
              <a:t>8</a:t>
            </a:r>
            <a:r>
              <a:rPr lang="de-DE" sz="1400" b="1" dirty="0" smtClean="0">
                <a:solidFill>
                  <a:prstClr val="black"/>
                </a:solidFill>
                <a:latin typeface="+mj-lt"/>
              </a:rPr>
              <a:t>6</a:t>
            </a:r>
            <a:r>
              <a:rPr lang="de-DE" sz="1400" b="1" dirty="0">
                <a:solidFill>
                  <a:prstClr val="black"/>
                </a:solidFill>
                <a:latin typeface="+mj-lt"/>
              </a:rPr>
              <a:t>%</a:t>
            </a:r>
            <a:r>
              <a:rPr lang="de-DE" sz="1400" dirty="0">
                <a:solidFill>
                  <a:prstClr val="black"/>
                </a:solidFill>
                <a:latin typeface="+mj-lt"/>
              </a:rPr>
              <a:t> </a:t>
            </a:r>
            <a:r>
              <a:rPr lang="ru-RU" sz="1400" dirty="0">
                <a:solidFill>
                  <a:prstClr val="black"/>
                </a:solidFill>
                <a:latin typeface="+mj-lt"/>
              </a:rPr>
              <a:t>аудитории </a:t>
            </a:r>
            <a:r>
              <a:rPr lang="ru-RU" sz="1400" dirty="0" smtClean="0">
                <a:solidFill>
                  <a:prstClr val="black"/>
                </a:solidFill>
                <a:latin typeface="+mj-lt"/>
              </a:rPr>
              <a:t>Европы, </a:t>
            </a:r>
            <a:br>
              <a:rPr lang="ru-RU" sz="1400" dirty="0" smtClean="0">
                <a:solidFill>
                  <a:prstClr val="black"/>
                </a:solidFill>
                <a:latin typeface="+mj-lt"/>
              </a:rPr>
            </a:br>
            <a:r>
              <a:rPr lang="ru-RU" sz="1400" b="1" dirty="0" smtClean="0">
                <a:solidFill>
                  <a:prstClr val="black"/>
                </a:solidFill>
                <a:latin typeface="+mj-lt"/>
                <a:cs typeface="+mn-cs"/>
              </a:rPr>
              <a:t>77,6</a:t>
            </a:r>
            <a:r>
              <a:rPr lang="de-DE" sz="1400" b="1" dirty="0" smtClean="0">
                <a:solidFill>
                  <a:prstClr val="black"/>
                </a:solidFill>
                <a:latin typeface="+mj-lt"/>
                <a:cs typeface="+mn-cs"/>
              </a:rPr>
              <a:t>% </a:t>
            </a:r>
            <a:r>
              <a:rPr lang="ru-RU" sz="1400" dirty="0">
                <a:solidFill>
                  <a:prstClr val="black"/>
                </a:solidFill>
                <a:latin typeface="+mj-lt"/>
                <a:cs typeface="+mn-cs"/>
              </a:rPr>
              <a:t>российской аудитории</a:t>
            </a:r>
            <a:r>
              <a:rPr lang="de-DE" sz="1400" dirty="0" smtClean="0">
                <a:solidFill>
                  <a:prstClr val="black"/>
                </a:solidFill>
                <a:latin typeface="+mj-lt"/>
                <a:cs typeface="+mn-cs"/>
              </a:rPr>
              <a:t>*</a:t>
            </a:r>
            <a:endParaRPr lang="de-DE" sz="1400" b="1" dirty="0">
              <a:solidFill>
                <a:prstClr val="black"/>
              </a:solidFill>
              <a:latin typeface="+mj-lt"/>
              <a:cs typeface="+mn-cs"/>
            </a:endParaRPr>
          </a:p>
          <a:p>
            <a:pPr marL="266700" indent="-266700" eaLnBrk="0" hangingPunct="0">
              <a:spcBef>
                <a:spcPts val="1000"/>
              </a:spcBef>
              <a:spcAft>
                <a:spcPts val="0"/>
              </a:spcAft>
              <a:buFont typeface="Arial" charset="0"/>
              <a:buChar char="•"/>
              <a:defRPr/>
            </a:pPr>
            <a:r>
              <a:rPr lang="ru-RU" sz="1400" dirty="0">
                <a:solidFill>
                  <a:prstClr val="black"/>
                </a:solidFill>
                <a:latin typeface="+mn-lt"/>
                <a:cs typeface="+mn-cs"/>
              </a:rPr>
              <a:t>Индивидуальное, целевое </a:t>
            </a:r>
            <a:r>
              <a:rPr lang="ru-RU" sz="1400" b="1" dirty="0">
                <a:solidFill>
                  <a:prstClr val="black"/>
                </a:solidFill>
                <a:latin typeface="+mn-lt"/>
                <a:cs typeface="+mn-cs"/>
              </a:rPr>
              <a:t>управление </a:t>
            </a:r>
            <a:r>
              <a:rPr lang="ru-RU" sz="1400" b="1" dirty="0" smtClean="0">
                <a:solidFill>
                  <a:prstClr val="black"/>
                </a:solidFill>
                <a:latin typeface="+mn-lt"/>
                <a:cs typeface="+mn-cs"/>
              </a:rPr>
              <a:t>рекламной кампанией</a:t>
            </a:r>
            <a:endParaRPr lang="de-DE" sz="1400" b="1" dirty="0">
              <a:solidFill>
                <a:prstClr val="black"/>
              </a:solidFill>
              <a:latin typeface="+mn-lt"/>
              <a:cs typeface="+mn-cs"/>
            </a:endParaRPr>
          </a:p>
          <a:p>
            <a:pPr marL="266700" indent="-266700" eaLnBrk="0" hangingPunct="0">
              <a:spcBef>
                <a:spcPts val="1000"/>
              </a:spcBef>
              <a:spcAft>
                <a:spcPts val="0"/>
              </a:spcAft>
              <a:buFont typeface="Arial" charset="0"/>
              <a:buChar char="•"/>
              <a:defRPr/>
            </a:pPr>
            <a:r>
              <a:rPr lang="ru-RU" sz="1400" dirty="0" smtClean="0">
                <a:solidFill>
                  <a:prstClr val="black"/>
                </a:solidFill>
                <a:latin typeface="+mn-lt"/>
                <a:cs typeface="+mn-cs"/>
              </a:rPr>
              <a:t>Надежная </a:t>
            </a:r>
            <a:r>
              <a:rPr lang="ru-RU" sz="1400" b="1" dirty="0" smtClean="0">
                <a:solidFill>
                  <a:prstClr val="black"/>
                </a:solidFill>
                <a:latin typeface="+mn-lt"/>
                <a:cs typeface="+mn-cs"/>
              </a:rPr>
              <a:t>система статистики</a:t>
            </a:r>
            <a:endParaRPr lang="de-DE" sz="1400" b="1" dirty="0">
              <a:solidFill>
                <a:prstClr val="black"/>
              </a:solidFill>
              <a:latin typeface="+mn-lt"/>
              <a:cs typeface="+mn-cs"/>
            </a:endParaRPr>
          </a:p>
          <a:p>
            <a:pPr marL="266700" indent="-266700" eaLnBrk="0" hangingPunct="0">
              <a:spcBef>
                <a:spcPts val="1000"/>
              </a:spcBef>
              <a:spcAft>
                <a:spcPts val="0"/>
              </a:spcAft>
              <a:buFont typeface="Arial" charset="0"/>
              <a:buChar char="•"/>
              <a:defRPr/>
            </a:pPr>
            <a:r>
              <a:rPr lang="ru-RU" sz="1400" b="1" dirty="0">
                <a:solidFill>
                  <a:prstClr val="black"/>
                </a:solidFill>
                <a:latin typeface="+mn-lt"/>
                <a:cs typeface="+mn-cs"/>
              </a:rPr>
              <a:t>Консультации и оптимизация </a:t>
            </a:r>
            <a:r>
              <a:rPr lang="ru-RU" sz="1400" dirty="0" smtClean="0">
                <a:solidFill>
                  <a:prstClr val="black"/>
                </a:solidFill>
                <a:latin typeface="+mn-lt"/>
                <a:cs typeface="+mn-cs"/>
              </a:rPr>
              <a:t>рекламной кампании</a:t>
            </a:r>
            <a:endParaRPr lang="de-DE" sz="1400" dirty="0">
              <a:solidFill>
                <a:prstClr val="black"/>
              </a:solidFill>
              <a:latin typeface="+mn-lt"/>
              <a:cs typeface="+mn-cs"/>
            </a:endParaRPr>
          </a:p>
        </p:txBody>
      </p:sp>
      <p:sp>
        <p:nvSpPr>
          <p:cNvPr id="26" name="Freihandform 18"/>
          <p:cNvSpPr/>
          <p:nvPr/>
        </p:nvSpPr>
        <p:spPr bwMode="gray">
          <a:xfrm>
            <a:off x="3770313" y="2206405"/>
            <a:ext cx="703262" cy="565150"/>
          </a:xfrm>
          <a:custGeom>
            <a:avLst/>
            <a:gdLst>
              <a:gd name="connsiteX0" fmla="*/ 0 w 703384"/>
              <a:gd name="connsiteY0" fmla="*/ 886265 h 886265"/>
              <a:gd name="connsiteX1" fmla="*/ 0 w 703384"/>
              <a:gd name="connsiteY1" fmla="*/ 0 h 886265"/>
              <a:gd name="connsiteX2" fmla="*/ 703384 w 703384"/>
              <a:gd name="connsiteY2" fmla="*/ 0 h 886265"/>
            </a:gdLst>
            <a:ahLst/>
            <a:cxnLst>
              <a:cxn ang="0">
                <a:pos x="connsiteX0" y="connsiteY0"/>
              </a:cxn>
              <a:cxn ang="0">
                <a:pos x="connsiteX1" y="connsiteY1"/>
              </a:cxn>
              <a:cxn ang="0">
                <a:pos x="connsiteX2" y="connsiteY2"/>
              </a:cxn>
            </a:cxnLst>
            <a:rect l="l" t="t" r="r" b="b"/>
            <a:pathLst>
              <a:path w="703384" h="886265">
                <a:moveTo>
                  <a:pt x="0" y="886265"/>
                </a:moveTo>
                <a:lnTo>
                  <a:pt x="0" y="0"/>
                </a:lnTo>
                <a:lnTo>
                  <a:pt x="703384"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el 19"/>
          <p:cNvSpPr>
            <a:spLocks noGrp="1"/>
          </p:cNvSpPr>
          <p:nvPr>
            <p:ph type="title"/>
          </p:nvPr>
        </p:nvSpPr>
        <p:spPr bwMode="gray">
          <a:xfrm>
            <a:off x="947070" y="555170"/>
            <a:ext cx="8229600" cy="609600"/>
          </a:xfrm>
        </p:spPr>
        <p:txBody>
          <a:bodyPr/>
          <a:lstStyle/>
          <a:p>
            <a:r>
              <a:rPr lang="ru-RU" dirty="0" smtClean="0"/>
              <a:t>Защита бренда</a:t>
            </a:r>
            <a:endParaRPr lang="de-DE" dirty="0"/>
          </a:p>
        </p:txBody>
      </p:sp>
      <p:sp>
        <p:nvSpPr>
          <p:cNvPr id="5"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endParaRPr lang="en-US" dirty="0"/>
          </a:p>
        </p:txBody>
      </p:sp>
      <p:sp>
        <p:nvSpPr>
          <p:cNvPr id="6" name="Content Placeholder 2"/>
          <p:cNvSpPr>
            <a:spLocks noGrp="1"/>
          </p:cNvSpPr>
          <p:nvPr>
            <p:ph sz="quarter" idx="10"/>
          </p:nvPr>
        </p:nvSpPr>
        <p:spPr bwMode="gray">
          <a:xfrm>
            <a:off x="334368" y="1371600"/>
            <a:ext cx="8229600" cy="443132"/>
          </a:xfrm>
        </p:spPr>
        <p:txBody>
          <a:bodyPr/>
          <a:lstStyle/>
          <a:p>
            <a:pPr>
              <a:buNone/>
            </a:pPr>
            <a:r>
              <a:rPr lang="ru-RU" dirty="0" smtClean="0"/>
              <a:t>Мы защищаем Ваш бренд!</a:t>
            </a:r>
            <a:endParaRPr lang="de-DE" dirty="0" smtClean="0"/>
          </a:p>
        </p:txBody>
      </p:sp>
      <p:sp>
        <p:nvSpPr>
          <p:cNvPr id="7" name="Round Diagonal Corner Rectangle 4"/>
          <p:cNvSpPr>
            <a:spLocks noChangeAspect="1"/>
          </p:cNvSpPr>
          <p:nvPr/>
        </p:nvSpPr>
        <p:spPr bwMode="gray">
          <a:xfrm flipH="1">
            <a:off x="1871000" y="1983993"/>
            <a:ext cx="6725529" cy="1659541"/>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261938" indent="-174625">
              <a:spcBef>
                <a:spcPts val="600"/>
              </a:spcBef>
              <a:buFont typeface="Arial" pitchFamily="34" charset="0"/>
              <a:buChar char="•"/>
            </a:pPr>
            <a:r>
              <a:rPr lang="ru-RU" sz="1400" dirty="0" smtClean="0">
                <a:latin typeface="+mj-lt"/>
              </a:rPr>
              <a:t>Опытные менеджеры рекламных кампаний и менеджеры по работе с веб-сайтами</a:t>
            </a:r>
            <a:endParaRPr lang="de-CH" sz="1400" dirty="0" smtClean="0">
              <a:latin typeface="+mj-lt"/>
            </a:endParaRPr>
          </a:p>
          <a:p>
            <a:pPr marL="261938" indent="-174625">
              <a:spcBef>
                <a:spcPts val="600"/>
              </a:spcBef>
              <a:buFont typeface="Arial" pitchFamily="34" charset="0"/>
              <a:buChar char="•"/>
            </a:pPr>
            <a:r>
              <a:rPr lang="ru-RU" sz="1400" dirty="0" smtClean="0">
                <a:latin typeface="+mj-lt"/>
              </a:rPr>
              <a:t>Ежедневный контроль качества</a:t>
            </a:r>
            <a:endParaRPr lang="en-US" sz="1400" dirty="0" smtClean="0">
              <a:latin typeface="+mj-lt"/>
            </a:endParaRPr>
          </a:p>
          <a:p>
            <a:pPr marL="261938" indent="-174625">
              <a:spcBef>
                <a:spcPts val="600"/>
              </a:spcBef>
              <a:buFont typeface="Arial" pitchFamily="34" charset="0"/>
              <a:buChar char="•"/>
            </a:pPr>
            <a:r>
              <a:rPr lang="ru-RU" sz="1400" dirty="0" smtClean="0">
                <a:latin typeface="+mj-lt"/>
              </a:rPr>
              <a:t>Долгосрочное сотрудничество с ключевыми </a:t>
            </a:r>
            <a:r>
              <a:rPr lang="ru-RU" sz="1400" dirty="0" err="1" smtClean="0">
                <a:latin typeface="+mj-lt"/>
              </a:rPr>
              <a:t>веб-сайтами</a:t>
            </a:r>
            <a:endParaRPr lang="de-CH" sz="1400" dirty="0" smtClean="0">
              <a:latin typeface="+mj-lt"/>
            </a:endParaRPr>
          </a:p>
        </p:txBody>
      </p:sp>
      <p:sp>
        <p:nvSpPr>
          <p:cNvPr id="9" name="Round Diagonal Corner Rectangle 15"/>
          <p:cNvSpPr>
            <a:spLocks noChangeAspect="1"/>
          </p:cNvSpPr>
          <p:nvPr/>
        </p:nvSpPr>
        <p:spPr bwMode="gray">
          <a:xfrm flipH="1">
            <a:off x="342900" y="1983993"/>
            <a:ext cx="1439802" cy="1659541"/>
          </a:xfrm>
          <a:prstGeom prst="round2DiagRect">
            <a:avLst>
              <a:gd name="adj1" fmla="val 17413"/>
              <a:gd name="adj2" fmla="val 0"/>
            </a:avLst>
          </a:prstGeom>
          <a:solidFill>
            <a:schemeClr val="bg1"/>
          </a:solidFill>
          <a:ln w="57150" cap="flat" cmpd="sng" algn="ctr">
            <a:solidFill>
              <a:srgbClr val="D4227A"/>
            </a:solidFill>
            <a:prstDash val="solid"/>
            <a:round/>
            <a:headEnd type="none" w="med" len="med"/>
            <a:tailEnd type="none" w="med" len="med"/>
          </a:ln>
          <a:effectLst/>
        </p:spPr>
        <p:txBody>
          <a:bodyPr lIns="0" tIns="46800" rIns="0" bIns="46800" anchor="ctr"/>
          <a:lstStyle/>
          <a:p>
            <a:pPr algn="ctr"/>
            <a:r>
              <a:rPr lang="ru-RU" sz="1600" b="1" dirty="0" smtClean="0">
                <a:latin typeface="+mj-lt"/>
              </a:rPr>
              <a:t>Внутренние процессы</a:t>
            </a:r>
            <a:endParaRPr lang="de-CH" sz="1600" b="1" dirty="0" smtClean="0">
              <a:latin typeface="+mj-lt"/>
            </a:endParaRPr>
          </a:p>
        </p:txBody>
      </p:sp>
      <p:sp>
        <p:nvSpPr>
          <p:cNvPr id="21" name="Round Diagonal Corner Rectangle 4"/>
          <p:cNvSpPr>
            <a:spLocks noChangeAspect="1"/>
          </p:cNvSpPr>
          <p:nvPr/>
        </p:nvSpPr>
        <p:spPr bwMode="gray">
          <a:xfrm flipH="1">
            <a:off x="1871000" y="3798722"/>
            <a:ext cx="6725529" cy="1659541"/>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261938" indent="-174625">
              <a:spcBef>
                <a:spcPts val="600"/>
              </a:spcBef>
              <a:buFont typeface="Arial" pitchFamily="34" charset="0"/>
              <a:buChar char="•"/>
            </a:pPr>
            <a:r>
              <a:rPr lang="de-CH" sz="1400" dirty="0" smtClean="0">
                <a:latin typeface="+mj-lt"/>
              </a:rPr>
              <a:t> </a:t>
            </a:r>
            <a:r>
              <a:rPr lang="ru-RU" sz="1400" dirty="0" smtClean="0">
                <a:latin typeface="+mj-lt"/>
              </a:rPr>
              <a:t>Никаких «слепых» пользователей, открытый список сайтов</a:t>
            </a:r>
          </a:p>
          <a:p>
            <a:pPr marL="261938" indent="-174625">
              <a:spcBef>
                <a:spcPts val="600"/>
              </a:spcBef>
              <a:buFont typeface="Arial" pitchFamily="34" charset="0"/>
              <a:buChar char="•"/>
            </a:pPr>
            <a:r>
              <a:rPr lang="ru-RU" sz="1400" dirty="0" smtClean="0">
                <a:latin typeface="+mj-lt"/>
              </a:rPr>
              <a:t> Отслеживание искусственного трафика</a:t>
            </a:r>
            <a:endParaRPr lang="de-CH" sz="1400" dirty="0" smtClean="0">
              <a:latin typeface="+mj-lt"/>
            </a:endParaRPr>
          </a:p>
          <a:p>
            <a:pPr marL="261938" indent="-174625">
              <a:spcBef>
                <a:spcPts val="600"/>
              </a:spcBef>
              <a:buFont typeface="Arial" pitchFamily="34" charset="0"/>
              <a:buChar char="•"/>
            </a:pPr>
            <a:r>
              <a:rPr lang="de-CH" sz="1400" dirty="0" smtClean="0">
                <a:latin typeface="+mj-lt"/>
              </a:rPr>
              <a:t> </a:t>
            </a:r>
            <a:r>
              <a:rPr lang="ru-RU" sz="1400" dirty="0" smtClean="0">
                <a:latin typeface="+mj-lt"/>
              </a:rPr>
              <a:t>Прозрачные технологии отслеживания результата</a:t>
            </a:r>
            <a:endParaRPr lang="de-CH" sz="1400" dirty="0" smtClean="0">
              <a:latin typeface="+mj-lt"/>
            </a:endParaRPr>
          </a:p>
          <a:p>
            <a:pPr marL="261938" indent="-174625">
              <a:spcBef>
                <a:spcPts val="600"/>
              </a:spcBef>
              <a:buFont typeface="Arial" pitchFamily="34" charset="0"/>
              <a:buChar char="•"/>
            </a:pPr>
            <a:r>
              <a:rPr lang="de-CH" sz="1400" dirty="0" smtClean="0">
                <a:latin typeface="+mj-lt"/>
              </a:rPr>
              <a:t> </a:t>
            </a:r>
            <a:r>
              <a:rPr lang="ru-RU" sz="1400" dirty="0" smtClean="0">
                <a:latin typeface="+mj-lt"/>
              </a:rPr>
              <a:t>Детализированные отчеты</a:t>
            </a:r>
            <a:endParaRPr lang="de-CH" sz="1400" dirty="0" smtClean="0">
              <a:latin typeface="+mj-lt"/>
            </a:endParaRPr>
          </a:p>
        </p:txBody>
      </p:sp>
      <p:sp>
        <p:nvSpPr>
          <p:cNvPr id="22" name="Round Diagonal Corner Rectangle 15"/>
          <p:cNvSpPr>
            <a:spLocks noChangeAspect="1"/>
          </p:cNvSpPr>
          <p:nvPr/>
        </p:nvSpPr>
        <p:spPr bwMode="gray">
          <a:xfrm flipH="1">
            <a:off x="355600" y="3798722"/>
            <a:ext cx="1427102" cy="1659541"/>
          </a:xfrm>
          <a:prstGeom prst="round2DiagRect">
            <a:avLst>
              <a:gd name="adj1" fmla="val 17413"/>
              <a:gd name="adj2" fmla="val 0"/>
            </a:avLst>
          </a:prstGeom>
          <a:solidFill>
            <a:schemeClr val="bg1"/>
          </a:solidFill>
          <a:ln w="57150" cap="flat" cmpd="sng" algn="ctr">
            <a:solidFill>
              <a:srgbClr val="D4227A"/>
            </a:solidFill>
            <a:prstDash val="solid"/>
            <a:round/>
            <a:headEnd type="none" w="med" len="med"/>
            <a:tailEnd type="none" w="med" len="med"/>
          </a:ln>
          <a:effectLst/>
        </p:spPr>
        <p:txBody>
          <a:bodyPr lIns="0" tIns="46800" rIns="0" bIns="46800" anchor="ctr"/>
          <a:lstStyle/>
          <a:p>
            <a:pPr lvl="0" algn="ctr"/>
            <a:r>
              <a:rPr lang="ru-RU" sz="1600" b="1" dirty="0" smtClean="0">
                <a:solidFill>
                  <a:prstClr val="black"/>
                </a:solidFill>
                <a:latin typeface="Century Gothic"/>
              </a:rPr>
              <a:t>Политика работы</a:t>
            </a:r>
          </a:p>
          <a:p>
            <a:pPr lvl="0" algn="ctr"/>
            <a:r>
              <a:rPr lang="ru-RU" sz="1600" b="1" dirty="0" smtClean="0">
                <a:solidFill>
                  <a:prstClr val="black"/>
                </a:solidFill>
                <a:latin typeface="Century Gothic"/>
              </a:rPr>
              <a:t>с </a:t>
            </a:r>
          </a:p>
          <a:p>
            <a:pPr lvl="0" algn="ctr"/>
            <a:r>
              <a:rPr lang="ru-RU" sz="1600" b="1" dirty="0" smtClean="0">
                <a:solidFill>
                  <a:prstClr val="black"/>
                </a:solidFill>
                <a:latin typeface="Century Gothic"/>
              </a:rPr>
              <a:t>сайтами</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956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menu_2.gif"/>
          <p:cNvPicPr>
            <a:picLocks noChangeAspect="1"/>
          </p:cNvPicPr>
          <p:nvPr/>
        </p:nvPicPr>
        <p:blipFill>
          <a:blip r:embed="rId3" cstate="print">
            <a:grayscl/>
            <a:lum bright="70000"/>
          </a:blip>
          <a:srcRect l="34134" t="6937" r="33277" b="21752"/>
          <a:stretch>
            <a:fillRect/>
          </a:stretch>
        </p:blipFill>
        <p:spPr bwMode="gray">
          <a:xfrm>
            <a:off x="665048" y="745258"/>
            <a:ext cx="2764589" cy="2729462"/>
          </a:xfrm>
          <a:prstGeom prst="rect">
            <a:avLst/>
          </a:prstGeom>
        </p:spPr>
      </p:pic>
      <p:sp>
        <p:nvSpPr>
          <p:cNvPr id="5" name="TextBox 8"/>
          <p:cNvSpPr txBox="1"/>
          <p:nvPr/>
        </p:nvSpPr>
        <p:spPr bwMode="gray">
          <a:xfrm>
            <a:off x="933916" y="1925323"/>
            <a:ext cx="2226852" cy="369332"/>
          </a:xfrm>
          <a:prstGeom prst="rect">
            <a:avLst/>
          </a:prstGeom>
          <a:noFill/>
        </p:spPr>
        <p:txBody>
          <a:bodyPr wrap="square" rtlCol="0">
            <a:spAutoFit/>
          </a:bodyPr>
          <a:lstStyle/>
          <a:p>
            <a:pPr algn="ctr"/>
            <a:r>
              <a:rPr lang="ru-RU" b="1" dirty="0" smtClean="0">
                <a:solidFill>
                  <a:schemeClr val="tx1">
                    <a:lumMod val="65000"/>
                    <a:lumOff val="35000"/>
                  </a:schemeClr>
                </a:solidFill>
                <a:latin typeface="+mj-lt"/>
              </a:rPr>
              <a:t>Резюме</a:t>
            </a:r>
            <a:endParaRPr lang="fr-FR" b="1"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2953988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ound Diagonal Corner Rectangle 19"/>
          <p:cNvSpPr/>
          <p:nvPr/>
        </p:nvSpPr>
        <p:spPr bwMode="auto">
          <a:xfrm flipH="1">
            <a:off x="446088" y="1822450"/>
            <a:ext cx="1903412" cy="1524000"/>
          </a:xfrm>
          <a:prstGeom prst="round2DiagRect">
            <a:avLst/>
          </a:prstGeom>
          <a:solidFill>
            <a:srgbClr val="FFFFFF"/>
          </a:solidFill>
          <a:ln w="19050" cap="flat" cmpd="sng" algn="ctr">
            <a:solidFill>
              <a:srgbClr val="9E9FA2">
                <a:alpha val="25882"/>
              </a:srgbClr>
            </a:solidFill>
            <a:prstDash val="solid"/>
            <a:round/>
            <a:headEnd type="none" w="med" len="med"/>
            <a:tailEnd type="none" w="med" len="med"/>
          </a:ln>
          <a:effectLst>
            <a:outerShdw blurRad="50800" dist="38100" dir="10800000" algn="r" rotWithShape="0">
              <a:prstClr val="black">
                <a:alpha val="40000"/>
              </a:prstClr>
            </a:outerShdw>
          </a:effectLst>
        </p:spPr>
        <p:txBody>
          <a:bodyPr lIns="0" tIns="46800" rIns="90000" bIns="46800" anchor="ctr"/>
          <a:lstStyle/>
          <a:p>
            <a:pPr marL="85725" algn="ctr" eaLnBrk="0" hangingPunct="0">
              <a:defRPr/>
            </a:pPr>
            <a:r>
              <a:rPr lang="ru-RU" sz="1400" b="1" dirty="0" smtClean="0">
                <a:solidFill>
                  <a:srgbClr val="339ECE"/>
                </a:solidFill>
                <a:latin typeface="Century Gothic"/>
                <a:ea typeface="ＭＳ Ｐゴシック" pitchFamily="1" charset="-128"/>
              </a:rPr>
              <a:t>7-ми летний международный </a:t>
            </a:r>
            <a:r>
              <a:rPr lang="ru-RU" sz="1400" b="1" dirty="0">
                <a:solidFill>
                  <a:srgbClr val="339ECE"/>
                </a:solidFill>
                <a:latin typeface="Century Gothic"/>
                <a:ea typeface="ＭＳ Ｐゴシック" pitchFamily="1" charset="-128"/>
              </a:rPr>
              <a:t>опыт в сфере онлайн-маркетинга</a:t>
            </a:r>
            <a:endParaRPr lang="en-US" sz="1400" b="1" dirty="0">
              <a:solidFill>
                <a:srgbClr val="339ECE"/>
              </a:solidFill>
              <a:latin typeface="Century Gothic"/>
              <a:ea typeface="ＭＳ Ｐゴシック" pitchFamily="1" charset="-128"/>
            </a:endParaRPr>
          </a:p>
        </p:txBody>
      </p:sp>
      <p:sp>
        <p:nvSpPr>
          <p:cNvPr id="21" name="Title 1"/>
          <p:cNvSpPr txBox="1">
            <a:spLocks/>
          </p:cNvSpPr>
          <p:nvPr/>
        </p:nvSpPr>
        <p:spPr>
          <a:xfrm>
            <a:off x="903526" y="566056"/>
            <a:ext cx="8229600" cy="609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defPPr>
              <a:defRPr lang="en-US"/>
            </a:defPPr>
            <a:lvl1pPr eaLnBrk="0" hangingPunct="0">
              <a:defRPr sz="2400" b="1">
                <a:latin typeface="Century Gothic" pitchFamily="34" charset="0"/>
                <a:ea typeface="+mj-ea"/>
                <a:cs typeface="+mj-cs"/>
              </a:defRPr>
            </a:lvl1pPr>
            <a:lvl2pPr eaLnBrk="0" hangingPunct="0">
              <a:defRPr sz="2400">
                <a:latin typeface="Century Gothic" pitchFamily="34" charset="0"/>
              </a:defRPr>
            </a:lvl2pPr>
            <a:lvl3pPr eaLnBrk="0" hangingPunct="0">
              <a:defRPr sz="2400">
                <a:latin typeface="Century Gothic" pitchFamily="34" charset="0"/>
              </a:defRPr>
            </a:lvl3pPr>
            <a:lvl4pPr eaLnBrk="0" hangingPunct="0">
              <a:defRPr sz="2400">
                <a:latin typeface="Century Gothic" pitchFamily="34" charset="0"/>
              </a:defRPr>
            </a:lvl4pPr>
            <a:lvl5pPr eaLnBrk="0" hangingPunct="0">
              <a:defRPr sz="2400">
                <a:latin typeface="Century Gothic" pitchFamily="34" charset="0"/>
              </a:defRPr>
            </a:lvl5pPr>
            <a:lvl6pPr marL="457200" fontAlgn="base">
              <a:spcBef>
                <a:spcPct val="0"/>
              </a:spcBef>
              <a:spcAft>
                <a:spcPct val="0"/>
              </a:spcAft>
              <a:defRPr sz="2400">
                <a:latin typeface="Century Gothic" pitchFamily="34" charset="0"/>
              </a:defRPr>
            </a:lvl6pPr>
            <a:lvl7pPr marL="914400" fontAlgn="base">
              <a:spcBef>
                <a:spcPct val="0"/>
              </a:spcBef>
              <a:spcAft>
                <a:spcPct val="0"/>
              </a:spcAft>
              <a:defRPr sz="2400">
                <a:latin typeface="Century Gothic" pitchFamily="34" charset="0"/>
              </a:defRPr>
            </a:lvl7pPr>
            <a:lvl8pPr marL="1371600" fontAlgn="base">
              <a:spcBef>
                <a:spcPct val="0"/>
              </a:spcBef>
              <a:spcAft>
                <a:spcPct val="0"/>
              </a:spcAft>
              <a:defRPr sz="2400">
                <a:latin typeface="Century Gothic" pitchFamily="34" charset="0"/>
              </a:defRPr>
            </a:lvl8pPr>
            <a:lvl9pPr marL="1828800" fontAlgn="base">
              <a:spcBef>
                <a:spcPct val="0"/>
              </a:spcBef>
              <a:spcAft>
                <a:spcPct val="0"/>
              </a:spcAft>
              <a:defRPr sz="2400">
                <a:latin typeface="Century Gothic" pitchFamily="34" charset="0"/>
              </a:defRPr>
            </a:lvl9pPr>
          </a:lstStyle>
          <a:p>
            <a:r>
              <a:rPr lang="ru-RU" dirty="0"/>
              <a:t>Почему </a:t>
            </a:r>
            <a:r>
              <a:rPr lang="en-US" dirty="0" err="1" smtClean="0"/>
              <a:t>Doubletrade</a:t>
            </a:r>
            <a:r>
              <a:rPr lang="en-US" dirty="0" smtClean="0"/>
              <a:t>?</a:t>
            </a:r>
            <a:endParaRPr lang="en-GB" dirty="0"/>
          </a:p>
        </p:txBody>
      </p:sp>
      <p:sp>
        <p:nvSpPr>
          <p:cNvPr id="24" name="Round Diagonal Corner Rectangle 23"/>
          <p:cNvSpPr/>
          <p:nvPr/>
        </p:nvSpPr>
        <p:spPr bwMode="auto">
          <a:xfrm flipH="1">
            <a:off x="6726238" y="1822450"/>
            <a:ext cx="2012950" cy="1524000"/>
          </a:xfrm>
          <a:prstGeom prst="round2DiagRect">
            <a:avLst/>
          </a:prstGeom>
          <a:solidFill>
            <a:srgbClr val="FFFFFF"/>
          </a:solidFill>
          <a:ln w="19050" cap="flat" cmpd="sng" algn="ctr">
            <a:solidFill>
              <a:srgbClr val="9E9FA2">
                <a:alpha val="25882"/>
              </a:srgbClr>
            </a:solidFill>
            <a:prstDash val="solid"/>
            <a:round/>
            <a:headEnd type="none" w="med" len="med"/>
            <a:tailEnd type="none" w="med" len="med"/>
          </a:ln>
          <a:effectLst>
            <a:outerShdw blurRad="50800" dist="38100" dir="10800000" algn="r" rotWithShape="0">
              <a:prstClr val="black">
                <a:alpha val="40000"/>
              </a:prstClr>
            </a:outerShdw>
          </a:effectLst>
        </p:spPr>
        <p:txBody>
          <a:bodyPr lIns="0" tIns="46800" rIns="90000" bIns="46800" anchor="ctr"/>
          <a:lstStyle/>
          <a:p>
            <a:pPr marL="85725" algn="ctr" eaLnBrk="0" hangingPunct="0">
              <a:defRPr/>
            </a:pPr>
            <a:r>
              <a:rPr lang="ru-RU" sz="1400" b="1" dirty="0">
                <a:solidFill>
                  <a:srgbClr val="339ECE"/>
                </a:solidFill>
                <a:latin typeface="Century Gothic"/>
                <a:ea typeface="ＭＳ Ｐゴシック" pitchFamily="1" charset="-128"/>
              </a:rPr>
              <a:t>Конкурентное ценообразование</a:t>
            </a:r>
            <a:endParaRPr lang="en-US" sz="1400" b="1" dirty="0">
              <a:solidFill>
                <a:srgbClr val="339ECE"/>
              </a:solidFill>
              <a:latin typeface="Century Gothic"/>
              <a:ea typeface="ＭＳ Ｐゴシック" pitchFamily="1" charset="-128"/>
            </a:endParaRPr>
          </a:p>
        </p:txBody>
      </p:sp>
      <p:sp>
        <p:nvSpPr>
          <p:cNvPr id="25" name="Round Diagonal Corner Rectangle 24"/>
          <p:cNvSpPr/>
          <p:nvPr/>
        </p:nvSpPr>
        <p:spPr bwMode="auto">
          <a:xfrm>
            <a:off x="409575" y="3867150"/>
            <a:ext cx="1903413" cy="1524000"/>
          </a:xfrm>
          <a:prstGeom prst="round2DiagRect">
            <a:avLst/>
          </a:prstGeom>
          <a:solidFill>
            <a:srgbClr val="FFFFFF"/>
          </a:solidFill>
          <a:ln w="19050" cap="flat" cmpd="sng" algn="ctr">
            <a:solidFill>
              <a:srgbClr val="9E9FA2">
                <a:alpha val="25882"/>
              </a:srgbClr>
            </a:solidFill>
            <a:prstDash val="solid"/>
            <a:round/>
            <a:headEnd type="none" w="med" len="med"/>
            <a:tailEnd type="none" w="med" len="med"/>
          </a:ln>
          <a:effectLst>
            <a:outerShdw blurRad="50800" dist="38100" dir="10800000" algn="r" rotWithShape="0">
              <a:prstClr val="black">
                <a:alpha val="40000"/>
              </a:prstClr>
            </a:outerShdw>
          </a:effectLst>
        </p:spPr>
        <p:txBody>
          <a:bodyPr lIns="0" tIns="46800" rIns="90000" bIns="46800" anchor="ctr"/>
          <a:lstStyle/>
          <a:p>
            <a:pPr marL="85725" algn="ctr" eaLnBrk="0" hangingPunct="0">
              <a:defRPr/>
            </a:pPr>
            <a:r>
              <a:rPr lang="ru-RU" sz="1400" b="1" dirty="0">
                <a:solidFill>
                  <a:srgbClr val="339ECE"/>
                </a:solidFill>
                <a:latin typeface="Century Gothic"/>
                <a:ea typeface="ＭＳ Ｐゴシック" pitchFamily="1" charset="-128"/>
              </a:rPr>
              <a:t>Возможность быстрого снятия</a:t>
            </a:r>
            <a:r>
              <a:rPr lang="en-US" sz="1400" b="1" dirty="0">
                <a:solidFill>
                  <a:srgbClr val="339ECE"/>
                </a:solidFill>
                <a:latin typeface="Century Gothic"/>
                <a:ea typeface="ＭＳ Ｐゴシック" pitchFamily="1" charset="-128"/>
              </a:rPr>
              <a:t>/</a:t>
            </a:r>
            <a:r>
              <a:rPr lang="ru-RU" sz="1400" b="1" dirty="0">
                <a:solidFill>
                  <a:srgbClr val="339ECE"/>
                </a:solidFill>
                <a:latin typeface="Century Gothic"/>
                <a:ea typeface="ＭＳ Ｐゴシック" pitchFamily="1" charset="-128"/>
              </a:rPr>
              <a:t>запуска кампании</a:t>
            </a:r>
            <a:endParaRPr lang="en-US" sz="1400" b="1" dirty="0">
              <a:solidFill>
                <a:srgbClr val="339ECE"/>
              </a:solidFill>
              <a:latin typeface="Century Gothic"/>
              <a:ea typeface="ＭＳ Ｐゴシック" pitchFamily="1" charset="-128"/>
            </a:endParaRPr>
          </a:p>
        </p:txBody>
      </p:sp>
      <p:sp>
        <p:nvSpPr>
          <p:cNvPr id="27" name="Round Diagonal Corner Rectangle 26"/>
          <p:cNvSpPr/>
          <p:nvPr/>
        </p:nvSpPr>
        <p:spPr bwMode="auto">
          <a:xfrm>
            <a:off x="2559050" y="3867150"/>
            <a:ext cx="1903413" cy="1524000"/>
          </a:xfrm>
          <a:prstGeom prst="round2DiagRect">
            <a:avLst/>
          </a:prstGeom>
          <a:solidFill>
            <a:srgbClr val="FFFFFF"/>
          </a:solidFill>
          <a:ln w="19050" cap="flat" cmpd="sng" algn="ctr">
            <a:solidFill>
              <a:srgbClr val="9E9FA2">
                <a:alpha val="25882"/>
              </a:srgbClr>
            </a:solidFill>
            <a:prstDash val="solid"/>
            <a:round/>
            <a:headEnd type="none" w="med" len="med"/>
            <a:tailEnd type="none" w="med" len="med"/>
          </a:ln>
          <a:effectLst>
            <a:outerShdw blurRad="50800" dist="38100" dir="10800000" algn="r" rotWithShape="0">
              <a:prstClr val="black">
                <a:alpha val="40000"/>
              </a:prstClr>
            </a:outerShdw>
          </a:effectLst>
        </p:spPr>
        <p:txBody>
          <a:bodyPr lIns="0" tIns="46800" rIns="90000" bIns="46800" anchor="ctr"/>
          <a:lstStyle/>
          <a:p>
            <a:pPr marL="85725" algn="ctr" eaLnBrk="0" hangingPunct="0">
              <a:defRPr/>
            </a:pPr>
            <a:r>
              <a:rPr lang="ru-RU" sz="1400" b="1" dirty="0">
                <a:solidFill>
                  <a:srgbClr val="339ECE"/>
                </a:solidFill>
                <a:latin typeface="Century Gothic"/>
                <a:ea typeface="ＭＳ Ｐゴシック" pitchFamily="1" charset="-128"/>
              </a:rPr>
              <a:t>Отсутствие сезонных коэффициентов</a:t>
            </a:r>
            <a:endParaRPr lang="en-US" sz="1400" b="1" dirty="0">
              <a:solidFill>
                <a:srgbClr val="339ECE"/>
              </a:solidFill>
              <a:latin typeface="Century Gothic"/>
              <a:ea typeface="ＭＳ Ｐゴシック" pitchFamily="1" charset="-128"/>
            </a:endParaRPr>
          </a:p>
        </p:txBody>
      </p:sp>
      <p:sp>
        <p:nvSpPr>
          <p:cNvPr id="29" name="Round Diagonal Corner Rectangle 28"/>
          <p:cNvSpPr/>
          <p:nvPr/>
        </p:nvSpPr>
        <p:spPr bwMode="auto">
          <a:xfrm>
            <a:off x="4676775" y="3876675"/>
            <a:ext cx="1903413" cy="1524000"/>
          </a:xfrm>
          <a:prstGeom prst="round2DiagRect">
            <a:avLst/>
          </a:prstGeom>
          <a:solidFill>
            <a:srgbClr val="FFFFFF"/>
          </a:solidFill>
          <a:ln w="19050" cap="flat" cmpd="sng" algn="ctr">
            <a:solidFill>
              <a:srgbClr val="9E9FA2">
                <a:alpha val="25882"/>
              </a:srgbClr>
            </a:solidFill>
            <a:prstDash val="solid"/>
            <a:round/>
            <a:headEnd type="none" w="med" len="med"/>
            <a:tailEnd type="none" w="med" len="med"/>
          </a:ln>
          <a:effectLst>
            <a:outerShdw blurRad="50800" dist="38100" dir="10800000" algn="r" rotWithShape="0">
              <a:prstClr val="black">
                <a:alpha val="40000"/>
              </a:prstClr>
            </a:outerShdw>
          </a:effectLst>
        </p:spPr>
        <p:txBody>
          <a:bodyPr lIns="0" tIns="46800" rIns="90000" bIns="46800" anchor="ctr"/>
          <a:lstStyle/>
          <a:p>
            <a:pPr marL="85725" algn="ctr" eaLnBrk="0" hangingPunct="0">
              <a:defRPr/>
            </a:pPr>
            <a:r>
              <a:rPr lang="ru-RU" sz="1400" b="1" dirty="0">
                <a:solidFill>
                  <a:srgbClr val="339ECE"/>
                </a:solidFill>
                <a:latin typeface="Century Gothic"/>
                <a:ea typeface="ＭＳ Ｐゴシック" pitchFamily="1" charset="-128"/>
              </a:rPr>
              <a:t>Возможность оптимизации рекламной кампании</a:t>
            </a:r>
            <a:endParaRPr lang="en-US" sz="1400" b="1" dirty="0">
              <a:solidFill>
                <a:srgbClr val="339ECE"/>
              </a:solidFill>
              <a:latin typeface="Century Gothic"/>
              <a:ea typeface="ＭＳ Ｐゴシック" pitchFamily="1" charset="-128"/>
            </a:endParaRPr>
          </a:p>
        </p:txBody>
      </p:sp>
      <p:sp>
        <p:nvSpPr>
          <p:cNvPr id="30" name="Round Diagonal Corner Rectangle 29"/>
          <p:cNvSpPr/>
          <p:nvPr/>
        </p:nvSpPr>
        <p:spPr bwMode="auto">
          <a:xfrm>
            <a:off x="6726238" y="3876675"/>
            <a:ext cx="2044700" cy="1524000"/>
          </a:xfrm>
          <a:prstGeom prst="round2DiagRect">
            <a:avLst/>
          </a:prstGeom>
          <a:solidFill>
            <a:srgbClr val="FFFFFF"/>
          </a:solidFill>
          <a:ln w="19050" cap="flat" cmpd="sng" algn="ctr">
            <a:solidFill>
              <a:srgbClr val="9E9FA2">
                <a:alpha val="25882"/>
              </a:srgbClr>
            </a:solidFill>
            <a:prstDash val="solid"/>
            <a:round/>
            <a:headEnd type="none" w="med" len="med"/>
            <a:tailEnd type="none" w="med" len="med"/>
          </a:ln>
          <a:effectLst>
            <a:outerShdw blurRad="50800" dist="38100" dir="10800000" algn="r" rotWithShape="0">
              <a:prstClr val="black">
                <a:alpha val="40000"/>
              </a:prstClr>
            </a:outerShdw>
          </a:effectLst>
        </p:spPr>
        <p:txBody>
          <a:bodyPr lIns="0" tIns="46800" rIns="90000" bIns="46800" anchor="ctr"/>
          <a:lstStyle/>
          <a:p>
            <a:pPr marL="85725" algn="ctr" eaLnBrk="0" hangingPunct="0">
              <a:defRPr/>
            </a:pPr>
            <a:r>
              <a:rPr lang="ru-RU" sz="1400" b="1" dirty="0">
                <a:solidFill>
                  <a:srgbClr val="339ECE"/>
                </a:solidFill>
                <a:latin typeface="Century Gothic"/>
                <a:ea typeface="ＭＳ Ｐゴシック" pitchFamily="1" charset="-128"/>
              </a:rPr>
              <a:t>Отсутствие штрафов за снятие</a:t>
            </a:r>
            <a:r>
              <a:rPr lang="en-US" sz="1400" b="1" dirty="0">
                <a:solidFill>
                  <a:srgbClr val="339ECE"/>
                </a:solidFill>
                <a:latin typeface="Century Gothic"/>
                <a:ea typeface="ＭＳ Ｐゴシック" pitchFamily="1" charset="-128"/>
              </a:rPr>
              <a:t>/</a:t>
            </a:r>
            <a:r>
              <a:rPr lang="ru-RU" sz="1400" b="1" dirty="0">
                <a:solidFill>
                  <a:srgbClr val="339ECE"/>
                </a:solidFill>
                <a:latin typeface="Century Gothic"/>
                <a:ea typeface="ＭＳ Ｐゴシック" pitchFamily="1" charset="-128"/>
              </a:rPr>
              <a:t>изменение сроков кампании</a:t>
            </a:r>
            <a:endParaRPr lang="en-US" sz="1400" b="1" dirty="0">
              <a:solidFill>
                <a:srgbClr val="339ECE"/>
              </a:solidFill>
              <a:latin typeface="Century Gothic"/>
              <a:ea typeface="ＭＳ Ｐゴシック" pitchFamily="1" charset="-128"/>
            </a:endParaRPr>
          </a:p>
        </p:txBody>
      </p:sp>
      <p:sp>
        <p:nvSpPr>
          <p:cNvPr id="31" name="Round Diagonal Corner Rectangle 30"/>
          <p:cNvSpPr/>
          <p:nvPr/>
        </p:nvSpPr>
        <p:spPr bwMode="auto">
          <a:xfrm flipH="1">
            <a:off x="2563813" y="1822450"/>
            <a:ext cx="1903412" cy="1524000"/>
          </a:xfrm>
          <a:prstGeom prst="round2DiagRect">
            <a:avLst/>
          </a:prstGeom>
          <a:solidFill>
            <a:srgbClr val="FFFFFF"/>
          </a:solidFill>
          <a:ln w="19050" cap="flat" cmpd="sng" algn="ctr">
            <a:solidFill>
              <a:srgbClr val="9E9FA2">
                <a:alpha val="25882"/>
              </a:srgbClr>
            </a:solidFill>
            <a:prstDash val="solid"/>
            <a:round/>
            <a:headEnd type="none" w="med" len="med"/>
            <a:tailEnd type="none" w="med" len="med"/>
          </a:ln>
          <a:effectLst>
            <a:outerShdw blurRad="50800" dist="38100" dir="10800000" algn="r" rotWithShape="0">
              <a:prstClr val="black">
                <a:alpha val="40000"/>
              </a:prstClr>
            </a:outerShdw>
          </a:effectLst>
        </p:spPr>
        <p:txBody>
          <a:bodyPr lIns="0" tIns="46800" rIns="90000" bIns="46800" anchor="ctr"/>
          <a:lstStyle/>
          <a:p>
            <a:pPr marL="85725" algn="ctr" eaLnBrk="0" hangingPunct="0">
              <a:defRPr/>
            </a:pPr>
            <a:r>
              <a:rPr lang="ru-RU" sz="1400" b="1" dirty="0">
                <a:solidFill>
                  <a:srgbClr val="339ECE"/>
                </a:solidFill>
                <a:latin typeface="Century Gothic"/>
                <a:ea typeface="ＭＳ Ｐゴシック" pitchFamily="1" charset="-128"/>
              </a:rPr>
              <a:t>Уникальный охват </a:t>
            </a:r>
            <a:r>
              <a:rPr lang="en-US" sz="1400" b="1" dirty="0">
                <a:solidFill>
                  <a:srgbClr val="339ECE"/>
                </a:solidFill>
                <a:latin typeface="Century Gothic"/>
                <a:ea typeface="ＭＳ Ｐゴシック" pitchFamily="1" charset="-128"/>
              </a:rPr>
              <a:t>– </a:t>
            </a:r>
            <a:r>
              <a:rPr lang="ru-RU" sz="1400" b="1" dirty="0">
                <a:solidFill>
                  <a:srgbClr val="339ECE"/>
                </a:solidFill>
                <a:latin typeface="Century Gothic"/>
                <a:ea typeface="ＭＳ Ｐゴシック" pitchFamily="1" charset="-128"/>
              </a:rPr>
              <a:t>номер </a:t>
            </a:r>
            <a:r>
              <a:rPr lang="en-US" sz="1400" b="1" dirty="0">
                <a:solidFill>
                  <a:srgbClr val="339ECE"/>
                </a:solidFill>
                <a:latin typeface="Century Gothic"/>
                <a:ea typeface="ＭＳ Ｐゴシック" pitchFamily="1" charset="-128"/>
              </a:rPr>
              <a:t>1</a:t>
            </a:r>
            <a:r>
              <a:rPr lang="ru-RU" sz="1400" b="1" dirty="0">
                <a:solidFill>
                  <a:srgbClr val="339ECE"/>
                </a:solidFill>
                <a:latin typeface="Century Gothic"/>
                <a:ea typeface="ＭＳ Ｐゴシック" pitchFamily="1" charset="-128"/>
              </a:rPr>
              <a:t> в </a:t>
            </a:r>
            <a:r>
              <a:rPr lang="ru-RU" sz="1400" b="1" dirty="0" smtClean="0">
                <a:solidFill>
                  <a:srgbClr val="339ECE"/>
                </a:solidFill>
                <a:latin typeface="Century Gothic"/>
                <a:ea typeface="ＭＳ Ｐゴシック" pitchFamily="1" charset="-128"/>
              </a:rPr>
              <a:t>Европе</a:t>
            </a:r>
            <a:endParaRPr lang="en-US" sz="1400" b="1" dirty="0">
              <a:solidFill>
                <a:srgbClr val="339ECE"/>
              </a:solidFill>
              <a:latin typeface="Century Gothic"/>
              <a:ea typeface="ＭＳ Ｐゴシック" pitchFamily="1" charset="-128"/>
            </a:endParaRPr>
          </a:p>
        </p:txBody>
      </p:sp>
      <p:sp>
        <p:nvSpPr>
          <p:cNvPr id="32" name="Round Diagonal Corner Rectangle 31"/>
          <p:cNvSpPr/>
          <p:nvPr/>
        </p:nvSpPr>
        <p:spPr bwMode="auto">
          <a:xfrm flipH="1">
            <a:off x="4645025" y="1822450"/>
            <a:ext cx="1903413" cy="1524000"/>
          </a:xfrm>
          <a:prstGeom prst="round2DiagRect">
            <a:avLst/>
          </a:prstGeom>
          <a:solidFill>
            <a:srgbClr val="FFFFFF"/>
          </a:solidFill>
          <a:ln w="19050" cap="flat" cmpd="sng" algn="ctr">
            <a:solidFill>
              <a:srgbClr val="9E9FA2">
                <a:alpha val="25882"/>
              </a:srgbClr>
            </a:solidFill>
            <a:prstDash val="solid"/>
            <a:round/>
            <a:headEnd type="none" w="med" len="med"/>
            <a:tailEnd type="none" w="med" len="med"/>
          </a:ln>
          <a:effectLst>
            <a:outerShdw blurRad="50800" dist="38100" dir="10800000" algn="r" rotWithShape="0">
              <a:prstClr val="black">
                <a:alpha val="40000"/>
              </a:prstClr>
            </a:outerShdw>
          </a:effectLst>
        </p:spPr>
        <p:txBody>
          <a:bodyPr lIns="0" tIns="46800" rIns="90000" bIns="46800" anchor="ctr"/>
          <a:lstStyle/>
          <a:p>
            <a:pPr marL="85725" algn="ctr" eaLnBrk="0" hangingPunct="0">
              <a:defRPr/>
            </a:pPr>
            <a:r>
              <a:rPr lang="ru-RU" sz="1400" b="1" dirty="0">
                <a:solidFill>
                  <a:srgbClr val="339ECE"/>
                </a:solidFill>
                <a:latin typeface="Century Gothic"/>
                <a:ea typeface="ＭＳ Ｐゴシック" pitchFamily="1" charset="-128"/>
              </a:rPr>
              <a:t>Ведущая технология </a:t>
            </a:r>
            <a:r>
              <a:rPr lang="ru-RU" sz="1400" b="1" dirty="0" smtClean="0">
                <a:solidFill>
                  <a:srgbClr val="339ECE"/>
                </a:solidFill>
                <a:latin typeface="Century Gothic"/>
                <a:ea typeface="ＭＳ Ｐゴシック" pitchFamily="1" charset="-128"/>
              </a:rPr>
              <a:t>индустрии, прозрачная статистика</a:t>
            </a:r>
            <a:endParaRPr lang="en-US" sz="1400" b="1" dirty="0">
              <a:solidFill>
                <a:srgbClr val="339ECE"/>
              </a:solidFill>
              <a:latin typeface="Century Gothic"/>
              <a:ea typeface="ＭＳ Ｐゴシック" pitchFamily="1" charset="-128"/>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658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4"/>
          <p:cNvSpPr>
            <a:spLocks noChangeAspect="1"/>
          </p:cNvSpPr>
          <p:nvPr/>
        </p:nvSpPr>
        <p:spPr bwMode="gray">
          <a:xfrm flipH="1">
            <a:off x="1167623" y="2208632"/>
            <a:ext cx="3547965" cy="2213899"/>
          </a:xfrm>
          <a:prstGeom prst="round2DiagRect">
            <a:avLst>
              <a:gd name="adj1" fmla="val 6439"/>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endParaRPr lang="de-CH" sz="1600" dirty="0" smtClean="0">
              <a:latin typeface="+mj-lt"/>
            </a:endParaRPr>
          </a:p>
        </p:txBody>
      </p:sp>
      <p:sp>
        <p:nvSpPr>
          <p:cNvPr id="9" name="Textfeld 8"/>
          <p:cNvSpPr txBox="1"/>
          <p:nvPr/>
        </p:nvSpPr>
        <p:spPr bwMode="gray">
          <a:xfrm>
            <a:off x="1345049" y="2488452"/>
            <a:ext cx="3172363" cy="1311128"/>
          </a:xfrm>
          <a:prstGeom prst="rect">
            <a:avLst/>
          </a:prstGeom>
          <a:noFill/>
        </p:spPr>
        <p:txBody>
          <a:bodyPr wrap="square" rtlCol="0">
            <a:spAutoFit/>
          </a:bodyPr>
          <a:lstStyle/>
          <a:p>
            <a:pPr marL="342900" lvl="0" indent="-342900" eaLnBrk="0" hangingPunct="0">
              <a:spcBef>
                <a:spcPct val="20000"/>
              </a:spcBef>
              <a:defRPr/>
            </a:pPr>
            <a:r>
              <a:rPr lang="en-US" sz="1200" dirty="0" smtClean="0">
                <a:solidFill>
                  <a:prstClr val="black"/>
                </a:solidFill>
                <a:latin typeface="Century Gothic" pitchFamily="34" charset="0"/>
              </a:rPr>
              <a:t> 	</a:t>
            </a:r>
          </a:p>
          <a:p>
            <a:pPr marL="342900" lvl="0" indent="-342900" eaLnBrk="0" hangingPunct="0">
              <a:spcBef>
                <a:spcPct val="20000"/>
              </a:spcBef>
              <a:defRPr/>
            </a:pPr>
            <a:r>
              <a:rPr lang="ru-RU" sz="1600" b="1" dirty="0" smtClean="0">
                <a:solidFill>
                  <a:prstClr val="black"/>
                </a:solidFill>
                <a:latin typeface="Century Gothic" pitchFamily="34" charset="0"/>
              </a:rPr>
              <a:t>Давид Петросян-</a:t>
            </a:r>
            <a:r>
              <a:rPr lang="ru-RU" sz="1600" b="1" dirty="0" err="1" smtClean="0">
                <a:solidFill>
                  <a:prstClr val="black"/>
                </a:solidFill>
                <a:latin typeface="Century Gothic" pitchFamily="34" charset="0"/>
              </a:rPr>
              <a:t>Мкервали</a:t>
            </a:r>
            <a:endParaRPr lang="de-CH" sz="1600" b="1" dirty="0" smtClean="0">
              <a:solidFill>
                <a:prstClr val="black"/>
              </a:solidFill>
              <a:latin typeface="Century Gothic" pitchFamily="34" charset="0"/>
            </a:endParaRPr>
          </a:p>
          <a:p>
            <a:pPr marL="342900" lvl="0" indent="-342900" eaLnBrk="0" hangingPunct="0">
              <a:spcBef>
                <a:spcPct val="20000"/>
              </a:spcBef>
              <a:defRPr/>
            </a:pPr>
            <a:r>
              <a:rPr lang="en-US" sz="1600" dirty="0" smtClean="0">
                <a:solidFill>
                  <a:srgbClr val="D4227A"/>
                </a:solidFill>
                <a:latin typeface="Century Gothic" pitchFamily="34" charset="0"/>
              </a:rPr>
              <a:t>COUNTRY MANAGER</a:t>
            </a:r>
            <a:endParaRPr lang="de-CH" sz="1600" dirty="0" smtClean="0">
              <a:solidFill>
                <a:srgbClr val="D4227A"/>
              </a:solidFill>
              <a:latin typeface="Century Gothic" pitchFamily="34" charset="0"/>
            </a:endParaRPr>
          </a:p>
          <a:p>
            <a:pPr marL="342900" lvl="0" indent="-342900" eaLnBrk="0" hangingPunct="0">
              <a:spcBef>
                <a:spcPct val="20000"/>
              </a:spcBef>
              <a:defRPr/>
            </a:pPr>
            <a:r>
              <a:rPr lang="en-US" sz="1200" dirty="0" smtClean="0">
                <a:solidFill>
                  <a:prstClr val="black"/>
                </a:solidFill>
                <a:latin typeface="Century Gothic" pitchFamily="34" charset="0"/>
              </a:rPr>
              <a:t>sales@doubletrade.ru</a:t>
            </a:r>
          </a:p>
          <a:p>
            <a:pPr marL="342900" lvl="0" indent="-342900" eaLnBrk="0" hangingPunct="0">
              <a:spcBef>
                <a:spcPct val="20000"/>
              </a:spcBef>
              <a:defRPr/>
            </a:pPr>
            <a:endParaRPr lang="en-US" sz="1200" dirty="0" smtClean="0">
              <a:solidFill>
                <a:prstClr val="black"/>
              </a:solidFill>
              <a:latin typeface="Century Gothic" pitchFamily="34" charset="0"/>
            </a:endParaRPr>
          </a:p>
        </p:txBody>
      </p:sp>
      <p:sp>
        <p:nvSpPr>
          <p:cNvPr id="10" name="Textfeld 9"/>
          <p:cNvSpPr txBox="1"/>
          <p:nvPr/>
        </p:nvSpPr>
        <p:spPr bwMode="gray">
          <a:xfrm>
            <a:off x="6063175" y="1123465"/>
            <a:ext cx="2598225" cy="1723549"/>
          </a:xfrm>
          <a:prstGeom prst="rect">
            <a:avLst/>
          </a:prstGeom>
          <a:noFill/>
        </p:spPr>
        <p:txBody>
          <a:bodyPr wrap="square" rtlCol="0">
            <a:spAutoFit/>
          </a:bodyPr>
          <a:lstStyle/>
          <a:p>
            <a:pPr marL="342900" indent="-342900" eaLnBrk="0" hangingPunct="0">
              <a:spcBef>
                <a:spcPts val="1200"/>
              </a:spcBef>
              <a:defRPr/>
            </a:pPr>
            <a:r>
              <a:rPr lang="en-US" sz="1200" dirty="0" smtClean="0">
                <a:solidFill>
                  <a:srgbClr val="000000"/>
                </a:solidFill>
                <a:latin typeface="Century Gothic" pitchFamily="34" charset="0"/>
              </a:rPr>
              <a:t>+7 (495) 988-09-94 </a:t>
            </a:r>
            <a:endParaRPr lang="en-US" sz="1200" dirty="0" smtClean="0">
              <a:solidFill>
                <a:prstClr val="black"/>
              </a:solidFill>
              <a:latin typeface="Century Gothic" pitchFamily="34" charset="0"/>
            </a:endParaRPr>
          </a:p>
          <a:p>
            <a:pPr marL="342900" indent="-342900" eaLnBrk="0" hangingPunct="0">
              <a:spcBef>
                <a:spcPts val="1200"/>
              </a:spcBef>
              <a:defRPr/>
            </a:pPr>
            <a:r>
              <a:rPr lang="en-US" sz="1200" dirty="0" smtClean="0">
                <a:solidFill>
                  <a:srgbClr val="000000"/>
                </a:solidFill>
                <a:latin typeface="Century Gothic" pitchFamily="34" charset="0"/>
              </a:rPr>
              <a:t>+7 (495) 988-09-94</a:t>
            </a:r>
            <a:endParaRPr lang="en-US" sz="1200" dirty="0" smtClean="0">
              <a:solidFill>
                <a:prstClr val="black"/>
              </a:solidFill>
              <a:latin typeface="Century Gothic" pitchFamily="34" charset="0"/>
            </a:endParaRPr>
          </a:p>
          <a:p>
            <a:pPr eaLnBrk="0" hangingPunct="0">
              <a:spcBef>
                <a:spcPts val="0"/>
              </a:spcBef>
              <a:defRPr/>
            </a:pPr>
            <a:endParaRPr lang="en-US" sz="1200" dirty="0" smtClean="0">
              <a:solidFill>
                <a:prstClr val="black"/>
              </a:solidFill>
              <a:latin typeface="Century Gothic" pitchFamily="34" charset="0"/>
            </a:endParaRPr>
          </a:p>
          <a:p>
            <a:pPr marL="36000" eaLnBrk="0" hangingPunct="0">
              <a:spcBef>
                <a:spcPts val="0"/>
              </a:spcBef>
              <a:defRPr/>
            </a:pPr>
            <a:r>
              <a:rPr lang="ru-RU" sz="1200" dirty="0">
                <a:solidFill>
                  <a:prstClr val="black"/>
                </a:solidFill>
                <a:latin typeface="Century Gothic" pitchFamily="34" charset="0"/>
              </a:rPr>
              <a:t>111033, Москва, </a:t>
            </a:r>
            <a:r>
              <a:rPr lang="ru-RU" sz="1200" dirty="0" err="1">
                <a:solidFill>
                  <a:prstClr val="black"/>
                </a:solidFill>
                <a:latin typeface="Century Gothic" pitchFamily="34" charset="0"/>
              </a:rPr>
              <a:t>Золоторожская</a:t>
            </a:r>
            <a:r>
              <a:rPr lang="ru-RU" sz="1200" dirty="0">
                <a:solidFill>
                  <a:prstClr val="black"/>
                </a:solidFill>
                <a:latin typeface="Century Gothic" pitchFamily="34" charset="0"/>
              </a:rPr>
              <a:t> набережная, дом 1, строение 1, офис </a:t>
            </a:r>
            <a:r>
              <a:rPr lang="ru-RU" sz="1200" dirty="0" smtClean="0">
                <a:solidFill>
                  <a:prstClr val="black"/>
                </a:solidFill>
                <a:latin typeface="Century Gothic" pitchFamily="34" charset="0"/>
              </a:rPr>
              <a:t>404</a:t>
            </a:r>
            <a:endParaRPr lang="en-US" sz="1200" dirty="0" smtClean="0">
              <a:solidFill>
                <a:prstClr val="black"/>
              </a:solidFill>
              <a:latin typeface="Century Gothic" pitchFamily="34" charset="0"/>
            </a:endParaRPr>
          </a:p>
          <a:p>
            <a:pPr marL="36000" eaLnBrk="0" hangingPunct="0">
              <a:spcBef>
                <a:spcPts val="0"/>
              </a:spcBef>
              <a:defRPr/>
            </a:pPr>
            <a:endParaRPr lang="en-US" sz="1200" dirty="0">
              <a:solidFill>
                <a:prstClr val="black"/>
              </a:solidFill>
              <a:latin typeface="Century Gothic" pitchFamily="34" charset="0"/>
            </a:endParaRPr>
          </a:p>
          <a:p>
            <a:pPr marL="36000" eaLnBrk="0" hangingPunct="0">
              <a:spcBef>
                <a:spcPts val="0"/>
              </a:spcBef>
              <a:defRPr/>
            </a:pPr>
            <a:r>
              <a:rPr lang="en-US" sz="1200" dirty="0" smtClean="0">
                <a:solidFill>
                  <a:prstClr val="black"/>
                </a:solidFill>
                <a:latin typeface="Century Gothic" pitchFamily="34" charset="0"/>
              </a:rPr>
              <a:t>www.doubletrade.ru </a:t>
            </a:r>
            <a:endParaRPr lang="en-US" sz="1200" dirty="0">
              <a:solidFill>
                <a:prstClr val="black"/>
              </a:solidFill>
              <a:latin typeface="Century Gothic" pitchFamily="34" charset="0"/>
            </a:endParaRPr>
          </a:p>
        </p:txBody>
      </p:sp>
      <p:sp>
        <p:nvSpPr>
          <p:cNvPr id="12" name="Textfeld 11"/>
          <p:cNvSpPr txBox="1"/>
          <p:nvPr/>
        </p:nvSpPr>
        <p:spPr bwMode="gray">
          <a:xfrm>
            <a:off x="5322202" y="1123465"/>
            <a:ext cx="825381" cy="1846659"/>
          </a:xfrm>
          <a:prstGeom prst="rect">
            <a:avLst/>
          </a:prstGeom>
          <a:noFill/>
        </p:spPr>
        <p:txBody>
          <a:bodyPr wrap="square" rtlCol="0">
            <a:spAutoFit/>
          </a:bodyPr>
          <a:lstStyle/>
          <a:p>
            <a:pPr marL="342900" lvl="0" indent="-342900" algn="r" eaLnBrk="0" hangingPunct="0">
              <a:spcBef>
                <a:spcPts val="1200"/>
              </a:spcBef>
              <a:defRPr/>
            </a:pPr>
            <a:r>
              <a:rPr lang="en-US" sz="1200" dirty="0" smtClean="0">
                <a:solidFill>
                  <a:schemeClr val="bg1">
                    <a:lumMod val="50000"/>
                  </a:schemeClr>
                </a:solidFill>
                <a:latin typeface="Century Gothic" pitchFamily="34" charset="0"/>
              </a:rPr>
              <a:t>Tel</a:t>
            </a:r>
          </a:p>
          <a:p>
            <a:pPr marL="342900" lvl="0" indent="-342900" algn="r" eaLnBrk="0" hangingPunct="0">
              <a:spcBef>
                <a:spcPts val="1200"/>
              </a:spcBef>
              <a:defRPr/>
            </a:pPr>
            <a:r>
              <a:rPr lang="en-US" sz="1200" dirty="0" smtClean="0">
                <a:solidFill>
                  <a:schemeClr val="bg1">
                    <a:lumMod val="50000"/>
                  </a:schemeClr>
                </a:solidFill>
                <a:latin typeface="Century Gothic" pitchFamily="34" charset="0"/>
              </a:rPr>
              <a:t>Fax</a:t>
            </a:r>
          </a:p>
          <a:p>
            <a:pPr marL="342900" lvl="0" indent="-342900" algn="r" eaLnBrk="0" hangingPunct="0">
              <a:spcBef>
                <a:spcPts val="1200"/>
              </a:spcBef>
              <a:defRPr/>
            </a:pPr>
            <a:r>
              <a:rPr lang="en-US" sz="1200" dirty="0" smtClean="0">
                <a:solidFill>
                  <a:schemeClr val="bg1">
                    <a:lumMod val="50000"/>
                  </a:schemeClr>
                </a:solidFill>
                <a:latin typeface="Century Gothic" pitchFamily="34" charset="0"/>
              </a:rPr>
              <a:t>Address</a:t>
            </a:r>
            <a:br>
              <a:rPr lang="en-US" sz="1200" dirty="0" smtClean="0">
                <a:solidFill>
                  <a:schemeClr val="bg1">
                    <a:lumMod val="50000"/>
                  </a:schemeClr>
                </a:solidFill>
                <a:latin typeface="Century Gothic" pitchFamily="34" charset="0"/>
              </a:rPr>
            </a:br>
            <a:r>
              <a:rPr lang="en-US" sz="1200" dirty="0" smtClean="0">
                <a:solidFill>
                  <a:schemeClr val="bg1">
                    <a:lumMod val="50000"/>
                  </a:schemeClr>
                </a:solidFill>
                <a:latin typeface="Century Gothic" pitchFamily="34" charset="0"/>
              </a:rPr>
              <a:t/>
            </a:r>
            <a:br>
              <a:rPr lang="en-US" sz="1200" dirty="0" smtClean="0">
                <a:solidFill>
                  <a:schemeClr val="bg1">
                    <a:lumMod val="50000"/>
                  </a:schemeClr>
                </a:solidFill>
                <a:latin typeface="Century Gothic" pitchFamily="34" charset="0"/>
              </a:rPr>
            </a:br>
            <a:endParaRPr lang="en-US" sz="1200" dirty="0" smtClean="0">
              <a:solidFill>
                <a:schemeClr val="bg1">
                  <a:lumMod val="50000"/>
                </a:schemeClr>
              </a:solidFill>
              <a:latin typeface="Century Gothic" pitchFamily="34" charset="0"/>
            </a:endParaRPr>
          </a:p>
          <a:p>
            <a:pPr marL="342900" lvl="0" indent="-342900" algn="r" eaLnBrk="0" hangingPunct="0">
              <a:spcBef>
                <a:spcPts val="1200"/>
              </a:spcBef>
              <a:defRPr/>
            </a:pPr>
            <a:r>
              <a:rPr lang="en-US" sz="1200" dirty="0" smtClean="0">
                <a:solidFill>
                  <a:schemeClr val="bg1">
                    <a:lumMod val="50000"/>
                  </a:schemeClr>
                </a:solidFill>
                <a:latin typeface="Century Gothic" pitchFamily="34" charset="0"/>
              </a:rPr>
              <a:t>Web	</a:t>
            </a:r>
          </a:p>
        </p:txBody>
      </p:sp>
      <p:sp>
        <p:nvSpPr>
          <p:cNvPr id="18" name="Rechteck 17"/>
          <p:cNvSpPr/>
          <p:nvPr/>
        </p:nvSpPr>
        <p:spPr bwMode="gray">
          <a:xfrm>
            <a:off x="0" y="647115"/>
            <a:ext cx="772404" cy="490418"/>
          </a:xfrm>
          <a:prstGeom prst="rect">
            <a:avLst/>
          </a:prstGeom>
          <a:solidFill>
            <a:schemeClr val="bg1"/>
          </a:solidFill>
          <a:ln w="9525" cap="flat" cmpd="sng" algn="ctr">
            <a:noFill/>
            <a:prstDash val="solid"/>
            <a:round/>
            <a:headEnd type="none" w="med" len="med"/>
            <a:tailEnd type="none" w="med" len="med"/>
          </a:ln>
          <a:effectLst/>
        </p:spPr>
        <p:txBody>
          <a:bodyPr lIns="0" tIns="46800" rIns="90000" bIns="46800" rtlCol="0" anchor="ctr"/>
          <a:lstStyle/>
          <a:p>
            <a:pPr marL="85725" algn="ctr" eaLnBrk="0" hangingPunct="0"/>
            <a:endParaRPr lang="de-DE" sz="2000" b="1" dirty="0">
              <a:solidFill>
                <a:schemeClr val="accent3"/>
              </a:solidFill>
              <a:latin typeface="+mn-lt"/>
              <a:ea typeface="ＭＳ Ｐゴシック" pitchFamily="1"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829" y="2231569"/>
            <a:ext cx="594330" cy="49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10"/>
          <p:cNvPicPr>
            <a:picLocks noChangeAspect="1" noChangeArrowheads="1"/>
          </p:cNvPicPr>
          <p:nvPr/>
        </p:nvPicPr>
        <p:blipFill>
          <a:blip r:embed="rId2" cstate="print"/>
          <a:srcRect/>
          <a:stretch>
            <a:fillRect/>
          </a:stretch>
        </p:blipFill>
        <p:spPr bwMode="auto">
          <a:xfrm>
            <a:off x="2427151" y="2735688"/>
            <a:ext cx="569265" cy="1856889"/>
          </a:xfrm>
          <a:prstGeom prst="rect">
            <a:avLst/>
          </a:prstGeom>
          <a:noFill/>
          <a:ln w="9525">
            <a:noFill/>
            <a:miter lim="800000"/>
            <a:headEnd/>
            <a:tailEnd/>
          </a:ln>
        </p:spPr>
      </p:pic>
      <p:sp>
        <p:nvSpPr>
          <p:cNvPr id="88" name="Title 1"/>
          <p:cNvSpPr txBox="1">
            <a:spLocks/>
          </p:cNvSpPr>
          <p:nvPr/>
        </p:nvSpPr>
        <p:spPr bwMode="auto">
          <a:xfrm>
            <a:off x="932417" y="605093"/>
            <a:ext cx="6631074"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a:lstStyle>
          <a:p>
            <a:pPr eaLnBrk="1" hangingPunct="1">
              <a:defRPr/>
            </a:pPr>
            <a:r>
              <a:rPr lang="ru-RU" b="1" dirty="0" smtClean="0">
                <a:solidFill>
                  <a:sysClr val="windowText" lastClr="000000"/>
                </a:solidFill>
              </a:rPr>
              <a:t>Цели и задачи наших клиентов</a:t>
            </a:r>
            <a:endParaRPr lang="fr-FR" b="1" dirty="0" smtClean="0">
              <a:solidFill>
                <a:sysClr val="windowText" lastClr="000000"/>
              </a:solidFill>
            </a:endParaRPr>
          </a:p>
        </p:txBody>
      </p:sp>
      <p:sp>
        <p:nvSpPr>
          <p:cNvPr id="49" name="Rounded Rectangle 48"/>
          <p:cNvSpPr/>
          <p:nvPr/>
        </p:nvSpPr>
        <p:spPr>
          <a:xfrm>
            <a:off x="5970264" y="2877379"/>
            <a:ext cx="2945136" cy="847324"/>
          </a:xfrm>
          <a:prstGeom prst="roundRect">
            <a:avLst/>
          </a:prstGeom>
          <a:solidFill>
            <a:srgbClr val="92AF2B"/>
          </a:solidFill>
          <a:ln>
            <a:solidFill>
              <a:schemeClr val="bg1"/>
            </a:solidFill>
          </a:ln>
        </p:spPr>
        <p:style>
          <a:lnRef idx="3">
            <a:schemeClr val="lt1"/>
          </a:lnRef>
          <a:fillRef idx="1">
            <a:schemeClr val="accent1"/>
          </a:fillRef>
          <a:effectRef idx="1">
            <a:schemeClr val="accent1"/>
          </a:effectRef>
          <a:fontRef idx="minor">
            <a:schemeClr val="lt1"/>
          </a:fontRef>
        </p:style>
        <p:txBody>
          <a:bodyPr anchor="ctr">
            <a:normAutofit/>
          </a:bodyPr>
          <a:lstStyle/>
          <a:p>
            <a:pPr algn="ctr" fontAlgn="base">
              <a:spcBef>
                <a:spcPct val="0"/>
              </a:spcBef>
              <a:spcAft>
                <a:spcPct val="0"/>
              </a:spcAft>
              <a:defRPr/>
            </a:pPr>
            <a:r>
              <a:rPr lang="ru-RU" sz="1500" dirty="0" smtClean="0">
                <a:solidFill>
                  <a:prstClr val="white"/>
                </a:solidFill>
                <a:latin typeface="Century Gothic" pitchFamily="34" charset="0"/>
              </a:rPr>
              <a:t>Получение своевременных  отчетов о ходе кампании</a:t>
            </a:r>
            <a:endParaRPr lang="en-US" sz="1500" dirty="0">
              <a:solidFill>
                <a:prstClr val="white"/>
              </a:solidFill>
              <a:latin typeface="Century Gothic" pitchFamily="34" charset="0"/>
            </a:endParaRPr>
          </a:p>
        </p:txBody>
      </p:sp>
      <p:sp>
        <p:nvSpPr>
          <p:cNvPr id="52" name="Rounded Rectangle 51"/>
          <p:cNvSpPr/>
          <p:nvPr/>
        </p:nvSpPr>
        <p:spPr>
          <a:xfrm>
            <a:off x="5978769" y="5369933"/>
            <a:ext cx="2936631" cy="691241"/>
          </a:xfrm>
          <a:prstGeom prst="roundRect">
            <a:avLst/>
          </a:prstGeom>
          <a:solidFill>
            <a:srgbClr val="92AF2B"/>
          </a:solidFill>
          <a:ln>
            <a:solidFill>
              <a:schemeClr val="bg1"/>
            </a:solidFill>
          </a:ln>
        </p:spPr>
        <p:style>
          <a:lnRef idx="3">
            <a:schemeClr val="lt1"/>
          </a:lnRef>
          <a:fillRef idx="1">
            <a:schemeClr val="accent1"/>
          </a:fillRef>
          <a:effectRef idx="1">
            <a:schemeClr val="accent1"/>
          </a:effectRef>
          <a:fontRef idx="minor">
            <a:schemeClr val="lt1"/>
          </a:fontRef>
        </p:style>
        <p:txBody>
          <a:bodyPr anchor="ctr">
            <a:normAutofit/>
          </a:bodyPr>
          <a:lstStyle/>
          <a:p>
            <a:pPr algn="ctr" fontAlgn="base">
              <a:spcBef>
                <a:spcPct val="0"/>
              </a:spcBef>
              <a:spcAft>
                <a:spcPct val="0"/>
              </a:spcAft>
              <a:defRPr/>
            </a:pPr>
            <a:r>
              <a:rPr lang="ru-RU" sz="1500" dirty="0" smtClean="0">
                <a:solidFill>
                  <a:prstClr val="white"/>
                </a:solidFill>
                <a:latin typeface="Century Gothic" pitchFamily="34" charset="0"/>
              </a:rPr>
              <a:t>Увеличение </a:t>
            </a:r>
            <a:r>
              <a:rPr lang="en-GB" sz="1500" dirty="0" smtClean="0">
                <a:solidFill>
                  <a:prstClr val="white"/>
                </a:solidFill>
                <a:latin typeface="Century Gothic" pitchFamily="34" charset="0"/>
              </a:rPr>
              <a:t>ROI</a:t>
            </a:r>
            <a:endParaRPr lang="ru-RU" sz="1500" dirty="0" smtClean="0">
              <a:solidFill>
                <a:prstClr val="white"/>
              </a:solidFill>
              <a:latin typeface="Century Gothic" pitchFamily="34" charset="0"/>
            </a:endParaRPr>
          </a:p>
        </p:txBody>
      </p:sp>
      <p:sp>
        <p:nvSpPr>
          <p:cNvPr id="8" name="Rounded Rectangle 7"/>
          <p:cNvSpPr/>
          <p:nvPr/>
        </p:nvSpPr>
        <p:spPr>
          <a:xfrm>
            <a:off x="5978769" y="4594457"/>
            <a:ext cx="2936631" cy="636605"/>
          </a:xfrm>
          <a:prstGeom prst="roundRect">
            <a:avLst/>
          </a:prstGeom>
          <a:solidFill>
            <a:srgbClr val="92AF2B"/>
          </a:solidFill>
          <a:ln>
            <a:solidFill>
              <a:schemeClr val="bg1"/>
            </a:solidFill>
          </a:ln>
        </p:spPr>
        <p:style>
          <a:lnRef idx="3">
            <a:schemeClr val="lt1"/>
          </a:lnRef>
          <a:fillRef idx="1">
            <a:schemeClr val="accent1"/>
          </a:fillRef>
          <a:effectRef idx="1">
            <a:schemeClr val="accent1"/>
          </a:effectRef>
          <a:fontRef idx="minor">
            <a:schemeClr val="lt1"/>
          </a:fontRef>
        </p:style>
        <p:txBody>
          <a:bodyPr anchor="ctr">
            <a:normAutofit/>
          </a:bodyPr>
          <a:lstStyle/>
          <a:p>
            <a:pPr algn="ctr" fontAlgn="base">
              <a:spcBef>
                <a:spcPct val="0"/>
              </a:spcBef>
              <a:spcAft>
                <a:spcPct val="0"/>
              </a:spcAft>
              <a:defRPr/>
            </a:pPr>
            <a:r>
              <a:rPr lang="ru-RU" sz="1500" dirty="0" smtClean="0">
                <a:solidFill>
                  <a:prstClr val="white"/>
                </a:solidFill>
                <a:latin typeface="Century Gothic" pitchFamily="34" charset="0"/>
              </a:rPr>
              <a:t>Оптимизация </a:t>
            </a:r>
            <a:r>
              <a:rPr lang="en-US" sz="1500" dirty="0" smtClean="0">
                <a:solidFill>
                  <a:prstClr val="white"/>
                </a:solidFill>
                <a:latin typeface="Century Gothic" pitchFamily="34" charset="0"/>
              </a:rPr>
              <a:t>CPO</a:t>
            </a:r>
          </a:p>
        </p:txBody>
      </p:sp>
      <p:sp>
        <p:nvSpPr>
          <p:cNvPr id="12" name="Rounded Rectangle 11"/>
          <p:cNvSpPr/>
          <p:nvPr/>
        </p:nvSpPr>
        <p:spPr>
          <a:xfrm>
            <a:off x="5978769" y="3835791"/>
            <a:ext cx="2936631" cy="636605"/>
          </a:xfrm>
          <a:prstGeom prst="roundRect">
            <a:avLst/>
          </a:prstGeom>
          <a:solidFill>
            <a:srgbClr val="92AF2B"/>
          </a:solidFill>
          <a:ln>
            <a:solidFill>
              <a:schemeClr val="bg1"/>
            </a:solidFill>
          </a:ln>
        </p:spPr>
        <p:style>
          <a:lnRef idx="3">
            <a:schemeClr val="lt1"/>
          </a:lnRef>
          <a:fillRef idx="1">
            <a:schemeClr val="accent1"/>
          </a:fillRef>
          <a:effectRef idx="1">
            <a:schemeClr val="accent1"/>
          </a:effectRef>
          <a:fontRef idx="minor">
            <a:schemeClr val="lt1"/>
          </a:fontRef>
        </p:style>
        <p:txBody>
          <a:bodyPr anchor="ctr">
            <a:normAutofit/>
          </a:bodyPr>
          <a:lstStyle/>
          <a:p>
            <a:pPr algn="ctr" fontAlgn="base">
              <a:spcBef>
                <a:spcPct val="0"/>
              </a:spcBef>
              <a:spcAft>
                <a:spcPct val="0"/>
              </a:spcAft>
              <a:defRPr/>
            </a:pPr>
            <a:r>
              <a:rPr lang="ru-RU" sz="1500" dirty="0" smtClean="0">
                <a:solidFill>
                  <a:prstClr val="white"/>
                </a:solidFill>
                <a:latin typeface="Century Gothic" pitchFamily="34" charset="0"/>
              </a:rPr>
              <a:t>Защита Бренда</a:t>
            </a:r>
            <a:endParaRPr lang="en-US" sz="1500" dirty="0" smtClean="0">
              <a:solidFill>
                <a:prstClr val="white"/>
              </a:solidFill>
              <a:latin typeface="Century Gothic" pitchFamily="34" charset="0"/>
            </a:endParaRPr>
          </a:p>
        </p:txBody>
      </p:sp>
      <p:grpSp>
        <p:nvGrpSpPr>
          <p:cNvPr id="19" name="Grupp 21"/>
          <p:cNvGrpSpPr/>
          <p:nvPr/>
        </p:nvGrpSpPr>
        <p:grpSpPr>
          <a:xfrm>
            <a:off x="190489" y="1364712"/>
            <a:ext cx="2373340" cy="2053739"/>
            <a:chOff x="2057399" y="1676400"/>
            <a:chExt cx="2613590" cy="2261634"/>
          </a:xfrm>
        </p:grpSpPr>
        <p:sp>
          <p:nvSpPr>
            <p:cNvPr id="20" name="Round Diagonal Corner Rectangle 13"/>
            <p:cNvSpPr/>
            <p:nvPr/>
          </p:nvSpPr>
          <p:spPr>
            <a:xfrm flipH="1">
              <a:off x="2057399" y="1676400"/>
              <a:ext cx="2433384" cy="2261634"/>
            </a:xfrm>
            <a:prstGeom prst="round2DiagRect">
              <a:avLst>
                <a:gd name="adj1" fmla="val 31852"/>
                <a:gd name="adj2" fmla="val 0"/>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ru-RU" sz="1700" b="1" dirty="0" smtClean="0">
                  <a:solidFill>
                    <a:schemeClr val="bg1"/>
                  </a:solidFill>
                  <a:latin typeface="Century Gothic" pitchFamily="34" charset="0"/>
                </a:rPr>
                <a:t>Повышение </a:t>
              </a:r>
              <a:r>
                <a:rPr lang="ru-RU" sz="1700" b="1" dirty="0">
                  <a:solidFill>
                    <a:schemeClr val="bg1"/>
                  </a:solidFill>
                  <a:latin typeface="Century Gothic" pitchFamily="34" charset="0"/>
                </a:rPr>
                <a:t>узнаваемости бренда</a:t>
              </a:r>
              <a:endParaRPr lang="en-US" sz="1700" b="1" dirty="0">
                <a:solidFill>
                  <a:schemeClr val="bg1"/>
                </a:solidFill>
                <a:latin typeface="Century Gothic" pitchFamily="34" charset="0"/>
              </a:endParaRPr>
            </a:p>
          </p:txBody>
        </p:sp>
        <p:sp>
          <p:nvSpPr>
            <p:cNvPr id="21" name="textruta 17"/>
            <p:cNvSpPr txBox="1"/>
            <p:nvPr/>
          </p:nvSpPr>
          <p:spPr>
            <a:xfrm>
              <a:off x="3971588" y="2228618"/>
              <a:ext cx="699401" cy="111847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sv-SE" sz="6000" b="1" spc="150" dirty="0" smtClean="0">
                  <a:ln w="11430"/>
                  <a:solidFill>
                    <a:srgbClr val="F8F8F8"/>
                  </a:solidFill>
                  <a:effectLst>
                    <a:outerShdw blurRad="25400" algn="tl" rotWithShape="0">
                      <a:srgbClr val="000000">
                        <a:alpha val="43000"/>
                      </a:srgbClr>
                    </a:outerShdw>
                  </a:effectLst>
                  <a:latin typeface="Century Gothic" pitchFamily="34" charset="0"/>
                </a:rPr>
                <a:t>1</a:t>
              </a:r>
              <a:endParaRPr lang="sv-SE" sz="6000" b="1" spc="150" dirty="0">
                <a:ln w="11430"/>
                <a:solidFill>
                  <a:srgbClr val="F8F8F8"/>
                </a:solidFill>
                <a:effectLst>
                  <a:outerShdw blurRad="25400" algn="tl" rotWithShape="0">
                    <a:srgbClr val="000000">
                      <a:alpha val="43000"/>
                    </a:srgbClr>
                  </a:outerShdw>
                </a:effectLst>
                <a:latin typeface="Century Gothic" pitchFamily="34" charset="0"/>
              </a:endParaRPr>
            </a:p>
          </p:txBody>
        </p:sp>
      </p:grpSp>
      <p:grpSp>
        <p:nvGrpSpPr>
          <p:cNvPr id="22" name="Grupp 22"/>
          <p:cNvGrpSpPr/>
          <p:nvPr/>
        </p:nvGrpSpPr>
        <p:grpSpPr>
          <a:xfrm>
            <a:off x="2921688" y="1408512"/>
            <a:ext cx="2445383" cy="2126898"/>
            <a:chOff x="4648199" y="1811136"/>
            <a:chExt cx="2445383" cy="2126898"/>
          </a:xfrm>
        </p:grpSpPr>
        <p:sp>
          <p:nvSpPr>
            <p:cNvPr id="23" name="Round Diagonal Corner Rectangle 13"/>
            <p:cNvSpPr/>
            <p:nvPr/>
          </p:nvSpPr>
          <p:spPr>
            <a:xfrm>
              <a:off x="4648199" y="1811136"/>
              <a:ext cx="2438401" cy="2126898"/>
            </a:xfrm>
            <a:prstGeom prst="round2DiagRect">
              <a:avLst>
                <a:gd name="adj1" fmla="val 31852"/>
                <a:gd name="adj2" fmla="val 0"/>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ru-RU" sz="1700" b="1" dirty="0">
                  <a:solidFill>
                    <a:schemeClr val="bg1"/>
                  </a:solidFill>
                  <a:latin typeface="Century Gothic" pitchFamily="34" charset="0"/>
                </a:rPr>
                <a:t>Продажа </a:t>
              </a:r>
            </a:p>
            <a:p>
              <a:pPr algn="ctr">
                <a:defRPr/>
              </a:pPr>
              <a:r>
                <a:rPr lang="ru-RU" sz="1700" b="1" dirty="0">
                  <a:solidFill>
                    <a:schemeClr val="bg1"/>
                  </a:solidFill>
                  <a:latin typeface="Century Gothic" pitchFamily="34" charset="0"/>
                </a:rPr>
                <a:t>товаров и </a:t>
              </a:r>
              <a:endParaRPr lang="ru-RU" sz="1700" b="1" dirty="0" smtClean="0">
                <a:solidFill>
                  <a:schemeClr val="bg1"/>
                </a:solidFill>
                <a:latin typeface="Century Gothic" pitchFamily="34" charset="0"/>
              </a:endParaRPr>
            </a:p>
            <a:p>
              <a:pPr algn="ctr">
                <a:defRPr/>
              </a:pPr>
              <a:r>
                <a:rPr lang="ru-RU" sz="1700" b="1" dirty="0" smtClean="0">
                  <a:solidFill>
                    <a:schemeClr val="bg1"/>
                  </a:solidFill>
                  <a:latin typeface="Century Gothic" pitchFamily="34" charset="0"/>
                </a:rPr>
                <a:t>услуг</a:t>
              </a:r>
              <a:endParaRPr lang="en-US" sz="1700" b="1" dirty="0">
                <a:solidFill>
                  <a:schemeClr val="bg1"/>
                </a:solidFill>
                <a:latin typeface="Century Gothic" pitchFamily="34" charset="0"/>
              </a:endParaRPr>
            </a:p>
          </p:txBody>
        </p:sp>
        <p:sp>
          <p:nvSpPr>
            <p:cNvPr id="24" name="textruta 18"/>
            <p:cNvSpPr txBox="1"/>
            <p:nvPr/>
          </p:nvSpPr>
          <p:spPr>
            <a:xfrm>
              <a:off x="6458472" y="2306584"/>
              <a:ext cx="635110" cy="1015663"/>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sv-SE" sz="6000" b="1" spc="150" dirty="0">
                  <a:ln w="11430"/>
                  <a:solidFill>
                    <a:srgbClr val="F8F8F8"/>
                  </a:solidFill>
                  <a:effectLst>
                    <a:outerShdw blurRad="25400" algn="tl" rotWithShape="0">
                      <a:srgbClr val="000000">
                        <a:alpha val="43000"/>
                      </a:srgbClr>
                    </a:outerShdw>
                  </a:effectLst>
                  <a:latin typeface="Century Gothic" pitchFamily="34" charset="0"/>
                </a:rPr>
                <a:t>2</a:t>
              </a:r>
            </a:p>
          </p:txBody>
        </p:sp>
      </p:grpSp>
      <p:sp>
        <p:nvSpPr>
          <p:cNvPr id="25" name="Round Diagonal Corner Rectangle 13"/>
          <p:cNvSpPr/>
          <p:nvPr/>
        </p:nvSpPr>
        <p:spPr>
          <a:xfrm>
            <a:off x="190489" y="4048696"/>
            <a:ext cx="2298323" cy="2126899"/>
          </a:xfrm>
          <a:prstGeom prst="round2DiagRect">
            <a:avLst>
              <a:gd name="adj1" fmla="val 31852"/>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ru-RU" sz="1700" b="1" dirty="0">
                <a:solidFill>
                  <a:schemeClr val="bg1"/>
                </a:solidFill>
                <a:latin typeface="Century Gothic" pitchFamily="34" charset="0"/>
              </a:rPr>
              <a:t>Сбор клиентской </a:t>
            </a:r>
            <a:r>
              <a:rPr lang="ru-RU" sz="1700" b="1" dirty="0" smtClean="0">
                <a:solidFill>
                  <a:schemeClr val="bg1"/>
                </a:solidFill>
                <a:latin typeface="Century Gothic" pitchFamily="34" charset="0"/>
              </a:rPr>
              <a:t>базы</a:t>
            </a:r>
            <a:endParaRPr lang="en-US" sz="1700" b="1" dirty="0">
              <a:solidFill>
                <a:schemeClr val="bg1"/>
              </a:solidFill>
              <a:latin typeface="Century Gothic" pitchFamily="34" charset="0"/>
            </a:endParaRPr>
          </a:p>
        </p:txBody>
      </p:sp>
      <p:sp>
        <p:nvSpPr>
          <p:cNvPr id="26" name="textruta 13"/>
          <p:cNvSpPr txBox="1"/>
          <p:nvPr/>
        </p:nvSpPr>
        <p:spPr>
          <a:xfrm>
            <a:off x="1907820" y="4607621"/>
            <a:ext cx="635110" cy="1015663"/>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pl-PL" sz="6000" b="1" spc="150" dirty="0">
                <a:ln w="11430"/>
                <a:solidFill>
                  <a:srgbClr val="F8F8F8"/>
                </a:solidFill>
                <a:effectLst>
                  <a:outerShdw blurRad="25400" algn="tl" rotWithShape="0">
                    <a:srgbClr val="000000">
                      <a:alpha val="43000"/>
                    </a:srgbClr>
                  </a:outerShdw>
                </a:effectLst>
                <a:latin typeface="Century Gothic" pitchFamily="34" charset="0"/>
              </a:rPr>
              <a:t>3</a:t>
            </a:r>
            <a:endParaRPr lang="sv-SE" sz="6000" b="1" spc="150" dirty="0">
              <a:ln w="11430"/>
              <a:solidFill>
                <a:srgbClr val="F8F8F8"/>
              </a:solidFill>
              <a:effectLst>
                <a:outerShdw blurRad="25400" algn="tl" rotWithShape="0">
                  <a:srgbClr val="000000">
                    <a:alpha val="43000"/>
                  </a:srgbClr>
                </a:outerShdw>
              </a:effectLst>
              <a:latin typeface="Century Gothic" pitchFamily="34" charset="0"/>
            </a:endParaRPr>
          </a:p>
        </p:txBody>
      </p:sp>
      <p:grpSp>
        <p:nvGrpSpPr>
          <p:cNvPr id="27" name="Grupp 22"/>
          <p:cNvGrpSpPr/>
          <p:nvPr/>
        </p:nvGrpSpPr>
        <p:grpSpPr>
          <a:xfrm>
            <a:off x="2930780" y="3952710"/>
            <a:ext cx="2477739" cy="2126898"/>
            <a:chOff x="4648199" y="1811136"/>
            <a:chExt cx="2477739" cy="2126898"/>
          </a:xfrm>
        </p:grpSpPr>
        <p:sp>
          <p:nvSpPr>
            <p:cNvPr id="28" name="Round Diagonal Corner Rectangle 13"/>
            <p:cNvSpPr/>
            <p:nvPr/>
          </p:nvSpPr>
          <p:spPr>
            <a:xfrm>
              <a:off x="4648199" y="1811136"/>
              <a:ext cx="2438401" cy="2126898"/>
            </a:xfrm>
            <a:prstGeom prst="round2DiagRect">
              <a:avLst>
                <a:gd name="adj1" fmla="val 31852"/>
                <a:gd name="adj2" fmla="val 0"/>
              </a:avLst>
            </a:prstGeom>
            <a:solidFill>
              <a:srgbClr val="EC008C"/>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ru-RU" sz="1700" b="1" dirty="0">
                  <a:solidFill>
                    <a:schemeClr val="bg1"/>
                  </a:solidFill>
                  <a:latin typeface="Century Gothic" pitchFamily="34" charset="0"/>
                </a:rPr>
                <a:t>Привлечение </a:t>
              </a:r>
            </a:p>
            <a:p>
              <a:pPr algn="ctr">
                <a:defRPr/>
              </a:pPr>
              <a:r>
                <a:rPr lang="ru-RU" sz="1700" b="1" dirty="0">
                  <a:solidFill>
                    <a:schemeClr val="bg1"/>
                  </a:solidFill>
                  <a:latin typeface="Century Gothic" pitchFamily="34" charset="0"/>
                </a:rPr>
                <a:t>целевого траффика</a:t>
              </a:r>
              <a:endParaRPr lang="en-US" sz="1700" b="1" dirty="0">
                <a:solidFill>
                  <a:schemeClr val="bg1"/>
                </a:solidFill>
                <a:latin typeface="Century Gothic" pitchFamily="34" charset="0"/>
              </a:endParaRPr>
            </a:p>
          </p:txBody>
        </p:sp>
        <p:sp>
          <p:nvSpPr>
            <p:cNvPr id="29" name="textruta 18"/>
            <p:cNvSpPr txBox="1"/>
            <p:nvPr/>
          </p:nvSpPr>
          <p:spPr>
            <a:xfrm>
              <a:off x="6490828" y="2356340"/>
              <a:ext cx="635110" cy="1015663"/>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ru-RU" sz="6000" b="1" spc="150" dirty="0">
                  <a:ln w="11430"/>
                  <a:solidFill>
                    <a:srgbClr val="F8F8F8"/>
                  </a:solidFill>
                  <a:effectLst>
                    <a:outerShdw blurRad="25400" algn="tl" rotWithShape="0">
                      <a:srgbClr val="000000">
                        <a:alpha val="43000"/>
                      </a:srgbClr>
                    </a:outerShdw>
                  </a:effectLst>
                  <a:latin typeface="Century Gothic" pitchFamily="34" charset="0"/>
                </a:rPr>
                <a:t>4</a:t>
              </a:r>
              <a:endParaRPr lang="sv-SE" sz="6000" b="1" spc="150" dirty="0">
                <a:ln w="11430"/>
                <a:solidFill>
                  <a:srgbClr val="F8F8F8"/>
                </a:solidFill>
                <a:effectLst>
                  <a:outerShdw blurRad="25400" algn="tl" rotWithShape="0">
                    <a:srgbClr val="000000">
                      <a:alpha val="43000"/>
                    </a:srgbClr>
                  </a:outerShdw>
                </a:effectLst>
                <a:latin typeface="Century Gothic" pitchFamily="34" charset="0"/>
              </a:endParaRPr>
            </a:p>
          </p:txBody>
        </p:sp>
      </p:grpSp>
      <p:sp>
        <p:nvSpPr>
          <p:cNvPr id="32" name="Rounded Rectangle 31"/>
          <p:cNvSpPr/>
          <p:nvPr/>
        </p:nvSpPr>
        <p:spPr>
          <a:xfrm>
            <a:off x="5970264" y="1385996"/>
            <a:ext cx="2945136" cy="847324"/>
          </a:xfrm>
          <a:prstGeom prst="roundRect">
            <a:avLst/>
          </a:prstGeom>
          <a:solidFill>
            <a:schemeClr val="accent1">
              <a:lumMod val="60000"/>
              <a:lumOff val="40000"/>
            </a:schemeClr>
          </a:solidFill>
          <a:ln>
            <a:solidFill>
              <a:schemeClr val="bg1"/>
            </a:solidFill>
          </a:ln>
        </p:spPr>
        <p:style>
          <a:lnRef idx="3">
            <a:schemeClr val="lt1"/>
          </a:lnRef>
          <a:fillRef idx="1">
            <a:schemeClr val="accent1"/>
          </a:fillRef>
          <a:effectRef idx="1">
            <a:schemeClr val="accent1"/>
          </a:effectRef>
          <a:fontRef idx="minor">
            <a:schemeClr val="lt1"/>
          </a:fontRef>
        </p:style>
        <p:txBody>
          <a:bodyPr anchor="ctr">
            <a:normAutofit/>
          </a:bodyPr>
          <a:lstStyle/>
          <a:p>
            <a:pPr algn="ctr" fontAlgn="base">
              <a:spcBef>
                <a:spcPct val="0"/>
              </a:spcBef>
              <a:spcAft>
                <a:spcPct val="0"/>
              </a:spcAft>
              <a:defRPr/>
            </a:pPr>
            <a:r>
              <a:rPr lang="ru-RU" sz="1500" b="1" dirty="0" smtClean="0">
                <a:solidFill>
                  <a:prstClr val="white"/>
                </a:solidFill>
                <a:latin typeface="Century Gothic" pitchFamily="34" charset="0"/>
              </a:rPr>
              <a:t>Наших клиентов также интересует</a:t>
            </a:r>
            <a:r>
              <a:rPr lang="en-US" sz="1500" b="1" dirty="0" smtClean="0">
                <a:solidFill>
                  <a:prstClr val="white"/>
                </a:solidFill>
                <a:latin typeface="Century Gothic" pitchFamily="34" charset="0"/>
              </a:rPr>
              <a:t>:</a:t>
            </a:r>
            <a:endParaRPr lang="en-US" sz="1500" b="1" dirty="0">
              <a:solidFill>
                <a:prstClr val="white"/>
              </a:solidFill>
              <a:latin typeface="Century Gothic" pitchFamily="34" charset="0"/>
            </a:endParaRPr>
          </a:p>
        </p:txBody>
      </p:sp>
      <p:sp>
        <p:nvSpPr>
          <p:cNvPr id="4" name="Right Arrow 3"/>
          <p:cNvSpPr/>
          <p:nvPr/>
        </p:nvSpPr>
        <p:spPr bwMode="auto">
          <a:xfrm rot="5400000">
            <a:off x="7021940" y="2374000"/>
            <a:ext cx="799695" cy="507832"/>
          </a:xfrm>
          <a:prstGeom prst="rightArrow">
            <a:avLst/>
          </a:prstGeom>
          <a:solidFill>
            <a:schemeClr val="bg1"/>
          </a:solidFill>
          <a:ln w="38100" cap="flat" cmpd="sng" algn="ctr">
            <a:solidFill>
              <a:schemeClr val="bg1">
                <a:lumMod val="75000"/>
              </a:schemeClr>
            </a:solidFill>
            <a:prstDash val="solid"/>
            <a:round/>
            <a:headEnd type="none" w="med" len="med"/>
            <a:tailEnd type="none" w="med" len="med"/>
          </a:ln>
          <a:effectLst/>
        </p:spPr>
        <p:txBody>
          <a:bodyPr lIns="0" tIns="46800" rIns="90000" bIns="46800" rtlCol="0" anchor="ctr"/>
          <a:lstStyle/>
          <a:p>
            <a:pPr marL="85725" algn="ctr" eaLnBrk="0" hangingPunct="0"/>
            <a:endParaRPr lang="ru-RU" sz="2000" b="1" dirty="0">
              <a:solidFill>
                <a:schemeClr val="accent3"/>
              </a:solidFill>
              <a:latin typeface="+mn-lt"/>
              <a:ea typeface="ＭＳ Ｐゴシック" pitchFamily="1" charset="-128"/>
            </a:endParaRPr>
          </a:p>
        </p:txBody>
      </p:sp>
      <p:sp>
        <p:nvSpPr>
          <p:cNvPr id="5" name="TextBox 4"/>
          <p:cNvSpPr txBox="1"/>
          <p:nvPr/>
        </p:nvSpPr>
        <p:spPr>
          <a:xfrm>
            <a:off x="1089323" y="3606078"/>
            <a:ext cx="2962671" cy="323165"/>
          </a:xfrm>
          <a:prstGeom prst="rect">
            <a:avLst/>
          </a:prstGeom>
          <a:noFill/>
        </p:spPr>
        <p:txBody>
          <a:bodyPr wrap="none" rtlCol="0">
            <a:spAutoFit/>
          </a:bodyPr>
          <a:lstStyle/>
          <a:p>
            <a:r>
              <a:rPr lang="ru-RU" sz="1500" b="1" dirty="0" smtClean="0">
                <a:latin typeface="+mj-lt"/>
              </a:rPr>
              <a:t>Цели наших         </a:t>
            </a:r>
            <a:r>
              <a:rPr lang="en-US" sz="1500" b="1" dirty="0" smtClean="0">
                <a:latin typeface="+mj-lt"/>
              </a:rPr>
              <a:t>   </a:t>
            </a:r>
            <a:r>
              <a:rPr lang="ru-RU" sz="1500" b="1" dirty="0" smtClean="0">
                <a:latin typeface="+mj-lt"/>
              </a:rPr>
              <a:t>клиентов</a:t>
            </a:r>
            <a:r>
              <a:rPr lang="en-US" sz="1500" b="1" dirty="0" smtClean="0">
                <a:latin typeface="+mj-lt"/>
              </a:rPr>
              <a:t>:</a:t>
            </a:r>
            <a:endParaRPr lang="ru-RU" sz="1500" b="1" dirty="0">
              <a:latin typeface="+mj-lt"/>
            </a:endParaRPr>
          </a:p>
        </p:txBody>
      </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endParaRPr lang="de-DE" dirty="0">
              <a:latin typeface="+mn-lt"/>
            </a:endParaRPr>
          </a:p>
        </p:txBody>
      </p:sp>
    </p:spTree>
    <p:extLst>
      <p:ext uri="{BB962C8B-B14F-4D97-AF65-F5344CB8AC3E}">
        <p14:creationId xmlns:p14="http://schemas.microsoft.com/office/powerpoint/2010/main" val="3301097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Title 1"/>
          <p:cNvSpPr txBox="1">
            <a:spLocks/>
          </p:cNvSpPr>
          <p:nvPr/>
        </p:nvSpPr>
        <p:spPr bwMode="auto">
          <a:xfrm>
            <a:off x="1007817" y="605727"/>
            <a:ext cx="440018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a:lstStyle>
          <a:p>
            <a:pPr eaLnBrk="1" hangingPunct="1">
              <a:defRPr/>
            </a:pPr>
            <a:r>
              <a:rPr lang="ru-RU" b="1" dirty="0" smtClean="0">
                <a:solidFill>
                  <a:sysClr val="windowText" lastClr="000000"/>
                </a:solidFill>
              </a:rPr>
              <a:t>Наша специализация</a:t>
            </a:r>
            <a:endParaRPr lang="fr-FR" b="1" dirty="0" smtClean="0">
              <a:solidFill>
                <a:sysClr val="windowText" lastClr="000000"/>
              </a:solidFill>
            </a:endParaRPr>
          </a:p>
        </p:txBody>
      </p:sp>
      <p:pic>
        <p:nvPicPr>
          <p:cNvPr id="31" name="Trapezoid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6" y="1962200"/>
            <a:ext cx="1631899" cy="126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Trapezoid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028" y="2095500"/>
            <a:ext cx="1699467" cy="11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Trapezoid 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8999" y="2133601"/>
            <a:ext cx="1879773" cy="108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Trapezoid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0674" y="2133600"/>
            <a:ext cx="2093705" cy="103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34"/>
          <p:cNvSpPr/>
          <p:nvPr/>
        </p:nvSpPr>
        <p:spPr bwMode="auto">
          <a:xfrm>
            <a:off x="601824" y="3539772"/>
            <a:ext cx="1778562" cy="664162"/>
          </a:xfrm>
          <a:prstGeom prst="roundRect">
            <a:avLst/>
          </a:prstGeom>
          <a:gradFill rotWithShape="1">
            <a:gsLst>
              <a:gs pos="0">
                <a:srgbClr val="B2BB1E">
                  <a:shade val="51000"/>
                  <a:satMod val="130000"/>
                </a:srgbClr>
              </a:gs>
              <a:gs pos="80000">
                <a:srgbClr val="B2BB1E">
                  <a:shade val="93000"/>
                  <a:satMod val="130000"/>
                </a:srgbClr>
              </a:gs>
              <a:gs pos="100000">
                <a:srgbClr val="B2BB1E">
                  <a:shade val="94000"/>
                  <a:satMod val="135000"/>
                </a:srgbClr>
              </a:gs>
            </a:gsLst>
            <a:lin ang="16200000" scaled="0"/>
          </a:gradFill>
          <a:ln w="9525" cap="flat" cmpd="sng" algn="ctr">
            <a:solidFill>
              <a:srgbClr val="92AF2B"/>
            </a:solidFill>
            <a:prstDash val="solid"/>
            <a:headEnd type="none" w="med" len="med"/>
            <a:tailEnd type="none" w="med" len="med"/>
          </a:ln>
          <a:effectLst>
            <a:outerShdw blurRad="40000" dist="23000" dir="5400000" rotWithShape="0">
              <a:srgbClr val="000000">
                <a:alpha val="35000"/>
              </a:srgbClr>
            </a:outerShdw>
          </a:effectLst>
        </p:spPr>
        <p:txBody>
          <a:bodyPr lIns="0" tIns="46800" rIns="0" bIns="46800" anchor="ctr"/>
          <a:lstStyle/>
          <a:p>
            <a:pPr algn="ctr">
              <a:defRPr/>
            </a:pPr>
            <a:r>
              <a:rPr lang="ru-RU" sz="2000" b="1" kern="0" dirty="0" smtClean="0">
                <a:solidFill>
                  <a:srgbClr val="FFFFFF"/>
                </a:solidFill>
                <a:latin typeface="Century Gothic"/>
              </a:rPr>
              <a:t>Показы</a:t>
            </a:r>
            <a:endParaRPr lang="en-US" sz="2000" b="1" kern="0" dirty="0">
              <a:solidFill>
                <a:srgbClr val="FFFFFF"/>
              </a:solidFill>
              <a:latin typeface="Century Gothic"/>
            </a:endParaRPr>
          </a:p>
        </p:txBody>
      </p:sp>
      <p:sp>
        <p:nvSpPr>
          <p:cNvPr id="36" name="Rounded Rectangle 35"/>
          <p:cNvSpPr/>
          <p:nvPr/>
        </p:nvSpPr>
        <p:spPr bwMode="auto">
          <a:xfrm>
            <a:off x="2622481" y="3539772"/>
            <a:ext cx="1778562" cy="631825"/>
          </a:xfrm>
          <a:prstGeom prst="roundRect">
            <a:avLst/>
          </a:prstGeom>
          <a:gradFill rotWithShape="1">
            <a:gsLst>
              <a:gs pos="0">
                <a:srgbClr val="B2BB1E">
                  <a:shade val="51000"/>
                  <a:satMod val="130000"/>
                </a:srgbClr>
              </a:gs>
              <a:gs pos="80000">
                <a:srgbClr val="B2BB1E">
                  <a:shade val="93000"/>
                  <a:satMod val="130000"/>
                </a:srgbClr>
              </a:gs>
              <a:gs pos="100000">
                <a:srgbClr val="B2BB1E">
                  <a:shade val="94000"/>
                  <a:satMod val="135000"/>
                </a:srgbClr>
              </a:gs>
            </a:gsLst>
            <a:lin ang="16200000" scaled="0"/>
          </a:gradFill>
          <a:ln w="9525" cap="flat" cmpd="sng" algn="ctr">
            <a:solidFill>
              <a:srgbClr val="92AF2B"/>
            </a:solidFill>
            <a:prstDash val="solid"/>
            <a:headEnd type="none" w="med" len="med"/>
            <a:tailEnd type="none" w="med" len="med"/>
          </a:ln>
          <a:effectLst>
            <a:outerShdw blurRad="40000" dist="23000" dir="5400000" rotWithShape="0">
              <a:srgbClr val="000000">
                <a:alpha val="35000"/>
              </a:srgbClr>
            </a:outerShdw>
          </a:effectLst>
        </p:spPr>
        <p:txBody>
          <a:bodyPr lIns="0" tIns="46800" rIns="0" bIns="46800" anchor="ctr"/>
          <a:lstStyle/>
          <a:p>
            <a:pPr algn="ctr">
              <a:defRPr/>
            </a:pPr>
            <a:r>
              <a:rPr lang="ru-RU" sz="2000" b="1" kern="0" dirty="0" smtClean="0">
                <a:solidFill>
                  <a:srgbClr val="FFFFFF"/>
                </a:solidFill>
                <a:latin typeface="Century Gothic"/>
              </a:rPr>
              <a:t>Клики</a:t>
            </a:r>
            <a:endParaRPr lang="en-US" sz="2000" b="1" kern="0" dirty="0">
              <a:solidFill>
                <a:srgbClr val="FFFFFF"/>
              </a:solidFill>
              <a:latin typeface="Century Gothic"/>
            </a:endParaRPr>
          </a:p>
        </p:txBody>
      </p:sp>
      <p:sp>
        <p:nvSpPr>
          <p:cNvPr id="37" name="Rounded Rectangle 36"/>
          <p:cNvSpPr/>
          <p:nvPr/>
        </p:nvSpPr>
        <p:spPr bwMode="auto">
          <a:xfrm>
            <a:off x="4620460" y="3539772"/>
            <a:ext cx="1778562" cy="631825"/>
          </a:xfrm>
          <a:prstGeom prst="roundRect">
            <a:avLst/>
          </a:prstGeom>
          <a:gradFill rotWithShape="1">
            <a:gsLst>
              <a:gs pos="0">
                <a:srgbClr val="B2BB1E">
                  <a:shade val="51000"/>
                  <a:satMod val="130000"/>
                </a:srgbClr>
              </a:gs>
              <a:gs pos="80000">
                <a:srgbClr val="B2BB1E">
                  <a:shade val="93000"/>
                  <a:satMod val="130000"/>
                </a:srgbClr>
              </a:gs>
              <a:gs pos="100000">
                <a:srgbClr val="B2BB1E">
                  <a:shade val="94000"/>
                  <a:satMod val="135000"/>
                </a:srgbClr>
              </a:gs>
            </a:gsLst>
            <a:lin ang="16200000" scaled="0"/>
          </a:gradFill>
          <a:ln w="9525" cap="flat" cmpd="sng" algn="ctr">
            <a:solidFill>
              <a:srgbClr val="92AF2B"/>
            </a:solidFill>
            <a:prstDash val="solid"/>
            <a:headEnd type="none" w="med" len="med"/>
            <a:tailEnd type="none" w="med" len="med"/>
          </a:ln>
          <a:effectLst>
            <a:outerShdw blurRad="40000" dist="23000" dir="5400000" rotWithShape="0">
              <a:srgbClr val="000000">
                <a:alpha val="35000"/>
              </a:srgbClr>
            </a:outerShdw>
          </a:effectLst>
        </p:spPr>
        <p:txBody>
          <a:bodyPr lIns="0" tIns="46800" rIns="0" bIns="46800" anchor="ctr"/>
          <a:lstStyle/>
          <a:p>
            <a:pPr algn="ctr">
              <a:defRPr/>
            </a:pPr>
            <a:r>
              <a:rPr lang="ru-RU" sz="2000" b="1" kern="0" dirty="0" smtClean="0">
                <a:solidFill>
                  <a:srgbClr val="FFFFFF"/>
                </a:solidFill>
                <a:latin typeface="Century Gothic" pitchFamily="34" charset="0"/>
              </a:rPr>
              <a:t>Действия</a:t>
            </a:r>
            <a:endParaRPr lang="en-US" sz="2000" b="1" kern="0" dirty="0">
              <a:solidFill>
                <a:srgbClr val="FFFFFF"/>
              </a:solidFill>
              <a:latin typeface="Century Gothic" pitchFamily="34" charset="0"/>
            </a:endParaRPr>
          </a:p>
        </p:txBody>
      </p:sp>
      <p:sp>
        <p:nvSpPr>
          <p:cNvPr id="38" name="Rounded Rectangle 37"/>
          <p:cNvSpPr/>
          <p:nvPr/>
        </p:nvSpPr>
        <p:spPr bwMode="auto">
          <a:xfrm>
            <a:off x="6696679" y="3539772"/>
            <a:ext cx="1778563" cy="631825"/>
          </a:xfrm>
          <a:prstGeom prst="roundRect">
            <a:avLst/>
          </a:prstGeom>
          <a:gradFill rotWithShape="1">
            <a:gsLst>
              <a:gs pos="0">
                <a:srgbClr val="B2BB1E">
                  <a:shade val="51000"/>
                  <a:satMod val="130000"/>
                </a:srgbClr>
              </a:gs>
              <a:gs pos="80000">
                <a:srgbClr val="B2BB1E">
                  <a:shade val="93000"/>
                  <a:satMod val="130000"/>
                </a:srgbClr>
              </a:gs>
              <a:gs pos="100000">
                <a:srgbClr val="B2BB1E">
                  <a:shade val="94000"/>
                  <a:satMod val="135000"/>
                </a:srgbClr>
              </a:gs>
            </a:gsLst>
            <a:lin ang="16200000" scaled="0"/>
          </a:gradFill>
          <a:ln w="9525" cap="flat" cmpd="sng" algn="ctr">
            <a:solidFill>
              <a:srgbClr val="92AF2B"/>
            </a:solidFill>
            <a:prstDash val="solid"/>
            <a:headEnd type="none" w="med" len="med"/>
            <a:tailEnd type="none" w="med" len="med"/>
          </a:ln>
          <a:effectLst>
            <a:outerShdw blurRad="40000" dist="23000" dir="5400000" rotWithShape="0">
              <a:srgbClr val="000000">
                <a:alpha val="35000"/>
              </a:srgbClr>
            </a:outerShdw>
          </a:effectLst>
        </p:spPr>
        <p:txBody>
          <a:bodyPr lIns="0" tIns="46800" rIns="0" bIns="46800" anchor="ctr"/>
          <a:lstStyle/>
          <a:p>
            <a:pPr algn="ctr">
              <a:defRPr/>
            </a:pPr>
            <a:r>
              <a:rPr lang="ru-RU" sz="2000" b="1" kern="0" dirty="0" smtClean="0">
                <a:solidFill>
                  <a:srgbClr val="FFFFFF"/>
                </a:solidFill>
                <a:latin typeface="Century Gothic"/>
              </a:rPr>
              <a:t>Продажи</a:t>
            </a:r>
            <a:endParaRPr lang="en-US" sz="2000" b="1" kern="0" dirty="0">
              <a:solidFill>
                <a:srgbClr val="FFFFFF"/>
              </a:solidFill>
              <a:latin typeface="Century Gothic"/>
            </a:endParaRPr>
          </a:p>
        </p:txBody>
      </p:sp>
      <p:sp>
        <p:nvSpPr>
          <p:cNvPr id="39" name="TextBox 14"/>
          <p:cNvSpPr txBox="1">
            <a:spLocks noChangeArrowheads="1"/>
          </p:cNvSpPr>
          <p:nvPr/>
        </p:nvSpPr>
        <p:spPr bwMode="auto">
          <a:xfrm>
            <a:off x="1024099" y="4331934"/>
            <a:ext cx="1143000" cy="323165"/>
          </a:xfrm>
          <a:prstGeom prst="rect">
            <a:avLst/>
          </a:prstGeom>
          <a:noFill/>
          <a:ln w="9525">
            <a:noFill/>
            <a:miter lim="800000"/>
            <a:headEnd/>
            <a:tailEnd/>
          </a:ln>
        </p:spPr>
        <p:txBody>
          <a:bodyPr>
            <a:spAutoFit/>
          </a:bodyPr>
          <a:lstStyle/>
          <a:p>
            <a:pPr algn="ctr">
              <a:defRPr/>
            </a:pPr>
            <a:r>
              <a:rPr lang="lt-LT" sz="1500" b="1" kern="0" dirty="0" smtClean="0">
                <a:solidFill>
                  <a:srgbClr val="000000"/>
                </a:solidFill>
                <a:latin typeface="Century Gothic" pitchFamily="34" charset="0"/>
                <a:cs typeface="Arial" pitchFamily="34" charset="0"/>
              </a:rPr>
              <a:t>CP</a:t>
            </a:r>
            <a:r>
              <a:rPr lang="en-US" sz="1500" b="1" kern="0" dirty="0">
                <a:solidFill>
                  <a:srgbClr val="000000"/>
                </a:solidFill>
                <a:latin typeface="Century Gothic" pitchFamily="34" charset="0"/>
                <a:cs typeface="Arial" pitchFamily="34" charset="0"/>
              </a:rPr>
              <a:t>M</a:t>
            </a:r>
            <a:endParaRPr lang="lt-LT" sz="1500" b="1" kern="0" dirty="0">
              <a:solidFill>
                <a:srgbClr val="000000"/>
              </a:solidFill>
              <a:latin typeface="Century Gothic" pitchFamily="34" charset="0"/>
              <a:cs typeface="Arial" pitchFamily="34" charset="0"/>
            </a:endParaRPr>
          </a:p>
        </p:txBody>
      </p:sp>
      <p:sp>
        <p:nvSpPr>
          <p:cNvPr id="40" name="TextBox 14"/>
          <p:cNvSpPr txBox="1">
            <a:spLocks noChangeArrowheads="1"/>
          </p:cNvSpPr>
          <p:nvPr/>
        </p:nvSpPr>
        <p:spPr bwMode="auto">
          <a:xfrm>
            <a:off x="2932043" y="4328759"/>
            <a:ext cx="1143000" cy="323165"/>
          </a:xfrm>
          <a:prstGeom prst="rect">
            <a:avLst/>
          </a:prstGeom>
          <a:noFill/>
          <a:ln w="9525">
            <a:noFill/>
            <a:miter lim="800000"/>
            <a:headEnd/>
            <a:tailEnd/>
          </a:ln>
        </p:spPr>
        <p:txBody>
          <a:bodyPr>
            <a:spAutoFit/>
          </a:bodyPr>
          <a:lstStyle/>
          <a:p>
            <a:pPr algn="ctr">
              <a:defRPr/>
            </a:pPr>
            <a:r>
              <a:rPr lang="lt-LT" sz="1500" b="1" kern="0" dirty="0" smtClean="0">
                <a:solidFill>
                  <a:srgbClr val="000000"/>
                </a:solidFill>
                <a:latin typeface="Century Gothic" pitchFamily="34" charset="0"/>
                <a:cs typeface="Arial" pitchFamily="34" charset="0"/>
              </a:rPr>
              <a:t>CPC</a:t>
            </a:r>
            <a:endParaRPr lang="lt-LT" sz="1500" b="1" kern="0" dirty="0">
              <a:solidFill>
                <a:srgbClr val="000000"/>
              </a:solidFill>
              <a:latin typeface="Century Gothic" pitchFamily="34" charset="0"/>
              <a:cs typeface="Arial" pitchFamily="34" charset="0"/>
            </a:endParaRPr>
          </a:p>
        </p:txBody>
      </p:sp>
      <p:sp>
        <p:nvSpPr>
          <p:cNvPr id="41" name="TextBox 14"/>
          <p:cNvSpPr txBox="1">
            <a:spLocks noChangeArrowheads="1"/>
          </p:cNvSpPr>
          <p:nvPr/>
        </p:nvSpPr>
        <p:spPr bwMode="auto">
          <a:xfrm>
            <a:off x="4910972" y="4343047"/>
            <a:ext cx="1071563" cy="323165"/>
          </a:xfrm>
          <a:prstGeom prst="rect">
            <a:avLst/>
          </a:prstGeom>
          <a:noFill/>
          <a:ln w="9525">
            <a:noFill/>
            <a:miter lim="800000"/>
            <a:headEnd/>
            <a:tailEnd/>
          </a:ln>
        </p:spPr>
        <p:txBody>
          <a:bodyPr>
            <a:spAutoFit/>
          </a:bodyPr>
          <a:lstStyle/>
          <a:p>
            <a:pPr algn="ctr">
              <a:defRPr/>
            </a:pPr>
            <a:r>
              <a:rPr lang="en-US" sz="1500" b="1" kern="0" dirty="0">
                <a:solidFill>
                  <a:srgbClr val="000000"/>
                </a:solidFill>
                <a:latin typeface="Century Gothic" pitchFamily="34" charset="0"/>
                <a:cs typeface="Arial" pitchFamily="34" charset="0"/>
              </a:rPr>
              <a:t>CP</a:t>
            </a:r>
            <a:r>
              <a:rPr lang="lt-LT" sz="1500" b="1" kern="0" dirty="0">
                <a:solidFill>
                  <a:srgbClr val="000000"/>
                </a:solidFill>
                <a:latin typeface="Century Gothic" pitchFamily="34" charset="0"/>
                <a:cs typeface="Arial" pitchFamily="34" charset="0"/>
              </a:rPr>
              <a:t>L</a:t>
            </a:r>
          </a:p>
        </p:txBody>
      </p:sp>
      <p:sp>
        <p:nvSpPr>
          <p:cNvPr id="42" name="TextBox 14"/>
          <p:cNvSpPr txBox="1">
            <a:spLocks noChangeArrowheads="1"/>
          </p:cNvSpPr>
          <p:nvPr/>
        </p:nvSpPr>
        <p:spPr bwMode="auto">
          <a:xfrm>
            <a:off x="6780817" y="4316059"/>
            <a:ext cx="1428750" cy="323165"/>
          </a:xfrm>
          <a:prstGeom prst="rect">
            <a:avLst/>
          </a:prstGeom>
          <a:noFill/>
          <a:ln w="9525">
            <a:noFill/>
            <a:miter lim="800000"/>
            <a:headEnd/>
            <a:tailEnd/>
          </a:ln>
        </p:spPr>
        <p:txBody>
          <a:bodyPr>
            <a:spAutoFit/>
          </a:bodyPr>
          <a:lstStyle/>
          <a:p>
            <a:pPr algn="ctr">
              <a:defRPr/>
            </a:pPr>
            <a:r>
              <a:rPr lang="lt-LT" sz="1500" b="1" kern="0" dirty="0" smtClean="0">
                <a:solidFill>
                  <a:srgbClr val="000000"/>
                </a:solidFill>
                <a:latin typeface="Century Gothic" pitchFamily="34" charset="0"/>
                <a:cs typeface="Arial" pitchFamily="34" charset="0"/>
              </a:rPr>
              <a:t>CP</a:t>
            </a:r>
            <a:r>
              <a:rPr lang="en-US" sz="1500" b="1" kern="0" dirty="0" smtClean="0">
                <a:solidFill>
                  <a:srgbClr val="000000"/>
                </a:solidFill>
                <a:latin typeface="Century Gothic" pitchFamily="34" charset="0"/>
                <a:cs typeface="Arial" pitchFamily="34" charset="0"/>
              </a:rPr>
              <a:t>O</a:t>
            </a:r>
            <a:r>
              <a:rPr lang="lt-LT" sz="1500" b="1" kern="0" dirty="0" smtClean="0">
                <a:solidFill>
                  <a:srgbClr val="000000"/>
                </a:solidFill>
                <a:latin typeface="Century Gothic" pitchFamily="34" charset="0"/>
                <a:cs typeface="Arial" pitchFamily="34" charset="0"/>
              </a:rPr>
              <a:t> </a:t>
            </a:r>
            <a:r>
              <a:rPr lang="lt-LT" sz="1500" b="1" kern="0" dirty="0">
                <a:solidFill>
                  <a:srgbClr val="000000"/>
                </a:solidFill>
                <a:latin typeface="Century Gothic" pitchFamily="34" charset="0"/>
                <a:cs typeface="Arial" pitchFamily="34" charset="0"/>
              </a:rPr>
              <a:t>/ ROI</a:t>
            </a:r>
          </a:p>
        </p:txBody>
      </p:sp>
      <p:sp>
        <p:nvSpPr>
          <p:cNvPr id="43" name="Rounded Rectangle 42"/>
          <p:cNvSpPr/>
          <p:nvPr/>
        </p:nvSpPr>
        <p:spPr bwMode="auto">
          <a:xfrm>
            <a:off x="1024099" y="4316058"/>
            <a:ext cx="1214437" cy="385145"/>
          </a:xfrm>
          <a:prstGeom prst="roundRect">
            <a:avLst/>
          </a:prstGeom>
          <a:noFill/>
          <a:ln w="9525" cap="flat" cmpd="sng" algn="ctr">
            <a:solidFill>
              <a:srgbClr val="0089C4">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46800" rIns="0" bIns="46800" anchor="ctr"/>
          <a:lstStyle/>
          <a:p>
            <a:pPr algn="ctr">
              <a:defRPr/>
            </a:pPr>
            <a:endParaRPr lang="en-US" sz="1500" b="1" kern="0" dirty="0">
              <a:solidFill>
                <a:srgbClr val="000000"/>
              </a:solidFill>
              <a:latin typeface="Century Gothic"/>
              <a:cs typeface="Arial" pitchFamily="34" charset="0"/>
            </a:endParaRPr>
          </a:p>
        </p:txBody>
      </p:sp>
      <p:sp>
        <p:nvSpPr>
          <p:cNvPr id="44" name="Rounded Rectangle 43"/>
          <p:cNvSpPr/>
          <p:nvPr/>
        </p:nvSpPr>
        <p:spPr bwMode="auto">
          <a:xfrm>
            <a:off x="2932043" y="4316059"/>
            <a:ext cx="1214438" cy="357188"/>
          </a:xfrm>
          <a:prstGeom prst="roundRect">
            <a:avLst/>
          </a:prstGeom>
          <a:noFill/>
          <a:ln w="9525" cap="flat" cmpd="sng" algn="ctr">
            <a:solidFill>
              <a:srgbClr val="0089C4">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46800" rIns="0" bIns="46800" anchor="ctr"/>
          <a:lstStyle/>
          <a:p>
            <a:pPr algn="ctr">
              <a:defRPr/>
            </a:pPr>
            <a:endParaRPr lang="en-US" sz="1500" b="1" kern="0" dirty="0">
              <a:solidFill>
                <a:srgbClr val="000000"/>
              </a:solidFill>
              <a:latin typeface="Century Gothic"/>
              <a:cs typeface="Arial" pitchFamily="34" charset="0"/>
            </a:endParaRPr>
          </a:p>
        </p:txBody>
      </p:sp>
      <p:sp>
        <p:nvSpPr>
          <p:cNvPr id="45" name="Rounded Rectangle 44"/>
          <p:cNvSpPr/>
          <p:nvPr/>
        </p:nvSpPr>
        <p:spPr bwMode="auto">
          <a:xfrm>
            <a:off x="4910972" y="4316059"/>
            <a:ext cx="1143000" cy="357188"/>
          </a:xfrm>
          <a:prstGeom prst="roundRect">
            <a:avLst/>
          </a:prstGeom>
          <a:noFill/>
          <a:ln w="9525" cap="flat" cmpd="sng" algn="ctr">
            <a:solidFill>
              <a:srgbClr val="0089C4">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46800" rIns="0" bIns="46800" anchor="ctr"/>
          <a:lstStyle/>
          <a:p>
            <a:pPr algn="ctr">
              <a:defRPr/>
            </a:pPr>
            <a:endParaRPr lang="en-US" sz="1500" b="1" kern="0" dirty="0">
              <a:solidFill>
                <a:srgbClr val="000000"/>
              </a:solidFill>
              <a:latin typeface="Century Gothic"/>
              <a:cs typeface="Arial" pitchFamily="34" charset="0"/>
            </a:endParaRPr>
          </a:p>
        </p:txBody>
      </p:sp>
      <p:sp>
        <p:nvSpPr>
          <p:cNvPr id="46" name="Rounded Rectangle 45"/>
          <p:cNvSpPr/>
          <p:nvPr/>
        </p:nvSpPr>
        <p:spPr bwMode="auto">
          <a:xfrm>
            <a:off x="6923692" y="4316059"/>
            <a:ext cx="1214437" cy="357188"/>
          </a:xfrm>
          <a:prstGeom prst="roundRect">
            <a:avLst/>
          </a:prstGeom>
          <a:noFill/>
          <a:ln w="9525" cap="flat" cmpd="sng" algn="ctr">
            <a:solidFill>
              <a:srgbClr val="0089C4">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46800" rIns="0" bIns="46800" anchor="ctr"/>
          <a:lstStyle/>
          <a:p>
            <a:pPr algn="ctr">
              <a:defRPr/>
            </a:pPr>
            <a:endParaRPr lang="en-US" sz="1500" b="1" kern="0" dirty="0">
              <a:solidFill>
                <a:srgbClr val="000000"/>
              </a:solidFill>
              <a:latin typeface="Century Gothic"/>
              <a:cs typeface="Arial" pitchFamily="34" charset="0"/>
            </a:endParaRPr>
          </a:p>
        </p:txBody>
      </p:sp>
      <p:sp>
        <p:nvSpPr>
          <p:cNvPr id="2" name="Rectangle 1"/>
          <p:cNvSpPr/>
          <p:nvPr/>
        </p:nvSpPr>
        <p:spPr bwMode="auto">
          <a:xfrm>
            <a:off x="2496457" y="1364343"/>
            <a:ext cx="6299200" cy="3918857"/>
          </a:xfrm>
          <a:prstGeom prst="rect">
            <a:avLst/>
          </a:prstGeom>
          <a:solidFill>
            <a:schemeClr val="accent1">
              <a:lumMod val="40000"/>
              <a:lumOff val="60000"/>
              <a:alpha val="45000"/>
            </a:schemeClr>
          </a:solidFill>
          <a:ln w="9525" cap="flat" cmpd="sng" algn="ctr">
            <a:solidFill>
              <a:schemeClr val="bg1">
                <a:lumMod val="75000"/>
              </a:schemeClr>
            </a:solidFill>
            <a:prstDash val="solid"/>
            <a:round/>
            <a:headEnd type="none" w="med" len="med"/>
            <a:tailEnd type="none" w="med" len="med"/>
          </a:ln>
          <a:effectLst/>
        </p:spPr>
        <p:txBody>
          <a:bodyPr lIns="0" tIns="46800" rIns="90000" bIns="46800" rtlCol="0" anchor="ctr"/>
          <a:lstStyle/>
          <a:p>
            <a:pPr marL="85725" algn="ctr" eaLnBrk="0" hangingPunct="0"/>
            <a:endParaRPr lang="ru-RU" sz="2000" b="1" dirty="0">
              <a:solidFill>
                <a:schemeClr val="accent3"/>
              </a:solidFill>
              <a:latin typeface="+mn-lt"/>
              <a:ea typeface="ＭＳ Ｐゴシック" pitchFamily="1" charset="-128"/>
            </a:endParaRPr>
          </a:p>
        </p:txBody>
      </p:sp>
      <p:sp>
        <p:nvSpPr>
          <p:cNvPr id="20" name="Title 1"/>
          <p:cNvSpPr txBox="1">
            <a:spLocks/>
          </p:cNvSpPr>
          <p:nvPr/>
        </p:nvSpPr>
        <p:spPr bwMode="auto">
          <a:xfrm>
            <a:off x="3773688" y="5662807"/>
            <a:ext cx="499873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a:solidFill>
                  <a:schemeClr val="tx1"/>
                </a:solidFill>
                <a:latin typeface="Century Gothic" pitchFamily="34" charset="0"/>
              </a:defRPr>
            </a:lvl2pPr>
            <a:lvl3pPr algn="l" rtl="0" eaLnBrk="0" fontAlgn="base" hangingPunct="0">
              <a:spcBef>
                <a:spcPct val="0"/>
              </a:spcBef>
              <a:spcAft>
                <a:spcPct val="0"/>
              </a:spcAft>
              <a:defRPr sz="2400">
                <a:solidFill>
                  <a:schemeClr val="tx1"/>
                </a:solidFill>
                <a:latin typeface="Century Gothic" pitchFamily="34" charset="0"/>
              </a:defRPr>
            </a:lvl3pPr>
            <a:lvl4pPr algn="l" rtl="0" eaLnBrk="0" fontAlgn="base" hangingPunct="0">
              <a:spcBef>
                <a:spcPct val="0"/>
              </a:spcBef>
              <a:spcAft>
                <a:spcPct val="0"/>
              </a:spcAft>
              <a:defRPr sz="2400">
                <a:solidFill>
                  <a:schemeClr val="tx1"/>
                </a:solidFill>
                <a:latin typeface="Century Gothic" pitchFamily="34" charset="0"/>
              </a:defRPr>
            </a:lvl4pPr>
            <a:lvl5pPr algn="l" rtl="0" eaLnBrk="0" fontAlgn="base" hangingPunct="0">
              <a:spcBef>
                <a:spcPct val="0"/>
              </a:spcBef>
              <a:spcAft>
                <a:spcPct val="0"/>
              </a:spcAft>
              <a:defRPr sz="2400">
                <a:solidFill>
                  <a:schemeClr val="tx1"/>
                </a:solidFill>
                <a:latin typeface="Century Gothic" pitchFamily="34" charset="0"/>
              </a:defRPr>
            </a:lvl5pPr>
            <a:lvl6pPr marL="457200" algn="l" rtl="0" fontAlgn="base">
              <a:spcBef>
                <a:spcPct val="0"/>
              </a:spcBef>
              <a:spcAft>
                <a:spcPct val="0"/>
              </a:spcAft>
              <a:defRPr sz="2400">
                <a:solidFill>
                  <a:schemeClr val="tx1"/>
                </a:solidFill>
                <a:latin typeface="Century Gothic" pitchFamily="34" charset="0"/>
              </a:defRPr>
            </a:lvl6pPr>
            <a:lvl7pPr marL="914400" algn="l" rtl="0" fontAlgn="base">
              <a:spcBef>
                <a:spcPct val="0"/>
              </a:spcBef>
              <a:spcAft>
                <a:spcPct val="0"/>
              </a:spcAft>
              <a:defRPr sz="2400">
                <a:solidFill>
                  <a:schemeClr val="tx1"/>
                </a:solidFill>
                <a:latin typeface="Century Gothic" pitchFamily="34" charset="0"/>
              </a:defRPr>
            </a:lvl7pPr>
            <a:lvl8pPr marL="1371600" algn="l" rtl="0" fontAlgn="base">
              <a:spcBef>
                <a:spcPct val="0"/>
              </a:spcBef>
              <a:spcAft>
                <a:spcPct val="0"/>
              </a:spcAft>
              <a:defRPr sz="2400">
                <a:solidFill>
                  <a:schemeClr val="tx1"/>
                </a:solidFill>
                <a:latin typeface="Century Gothic" pitchFamily="34" charset="0"/>
              </a:defRPr>
            </a:lvl8pPr>
            <a:lvl9pPr marL="1828800" algn="l" rtl="0" fontAlgn="base">
              <a:spcBef>
                <a:spcPct val="0"/>
              </a:spcBef>
              <a:spcAft>
                <a:spcPct val="0"/>
              </a:spcAft>
              <a:defRPr sz="2400">
                <a:solidFill>
                  <a:schemeClr val="tx1"/>
                </a:solidFill>
                <a:latin typeface="Century Gothic" pitchFamily="34" charset="0"/>
              </a:defRPr>
            </a:lvl9pPr>
          </a:lstStyle>
          <a:p>
            <a:pPr eaLnBrk="1" hangingPunct="1">
              <a:defRPr/>
            </a:pPr>
            <a:r>
              <a:rPr lang="ru-RU" b="1" i="1" dirty="0" smtClean="0">
                <a:solidFill>
                  <a:sysClr val="windowText" lastClr="000000"/>
                </a:solidFill>
              </a:rPr>
              <a:t>Наша специализация</a:t>
            </a:r>
            <a:endParaRPr lang="fr-FR" b="1" i="1" dirty="0" smtClean="0">
              <a:solidFill>
                <a:sysClr val="windowText" lastClr="000000"/>
              </a:solidFill>
            </a:endParaRPr>
          </a:p>
        </p:txBody>
      </p:sp>
      <p:sp>
        <p:nvSpPr>
          <p:cNvPr id="3" name="Down Arrow 2"/>
          <p:cNvSpPr/>
          <p:nvPr/>
        </p:nvSpPr>
        <p:spPr bwMode="auto">
          <a:xfrm rot="10800000">
            <a:off x="5055879" y="5173899"/>
            <a:ext cx="942541" cy="538125"/>
          </a:xfrm>
          <a:prstGeom prst="downArrow">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rtlCol="0" anchor="ctr"/>
          <a:lstStyle/>
          <a:p>
            <a:pPr marL="85725" algn="ctr" eaLnBrk="0" hangingPunct="0"/>
            <a:endParaRPr lang="ru-RU" sz="2000" b="1" dirty="0">
              <a:solidFill>
                <a:schemeClr val="accent3"/>
              </a:solidFill>
              <a:latin typeface="+mn-lt"/>
              <a:ea typeface="ＭＳ Ｐゴシック" pitchFamily="1" charset="-128"/>
            </a:endParaRPr>
          </a:p>
        </p:txBody>
      </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endParaRPr lang="de-DE" dirty="0">
              <a:latin typeface="+mn-lt"/>
            </a:endParaRPr>
          </a:p>
        </p:txBody>
      </p:sp>
    </p:spTree>
    <p:extLst>
      <p:ext uri="{BB962C8B-B14F-4D97-AF65-F5344CB8AC3E}">
        <p14:creationId xmlns:p14="http://schemas.microsoft.com/office/powerpoint/2010/main" val="49417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Titel 57"/>
          <p:cNvSpPr>
            <a:spLocks noGrp="1"/>
          </p:cNvSpPr>
          <p:nvPr>
            <p:ph type="title"/>
          </p:nvPr>
        </p:nvSpPr>
        <p:spPr bwMode="gray">
          <a:xfrm>
            <a:off x="859982" y="576942"/>
            <a:ext cx="8229600" cy="609600"/>
          </a:xfrm>
        </p:spPr>
        <p:txBody>
          <a:bodyPr/>
          <a:lstStyle/>
          <a:p>
            <a:r>
              <a:rPr lang="ru-RU" dirty="0" smtClean="0"/>
              <a:t>Наши сайты</a:t>
            </a:r>
            <a:endParaRPr lang="de-DE" dirty="0"/>
          </a:p>
        </p:txBody>
      </p:sp>
      <p:sp>
        <p:nvSpPr>
          <p:cNvPr id="5" name="Line 8"/>
          <p:cNvSpPr>
            <a:spLocks noChangeShapeType="1"/>
          </p:cNvSpPr>
          <p:nvPr/>
        </p:nvSpPr>
        <p:spPr bwMode="gray">
          <a:xfrm>
            <a:off x="0" y="1270716"/>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endParaRPr lang="en-US" dirty="0"/>
          </a:p>
        </p:txBody>
      </p:sp>
      <p:sp>
        <p:nvSpPr>
          <p:cNvPr id="52" name="TextBox 51"/>
          <p:cNvSpPr txBox="1"/>
          <p:nvPr/>
        </p:nvSpPr>
        <p:spPr>
          <a:xfrm>
            <a:off x="533400" y="6037214"/>
            <a:ext cx="2340705" cy="307777"/>
          </a:xfrm>
          <a:prstGeom prst="rect">
            <a:avLst/>
          </a:prstGeom>
          <a:noFill/>
        </p:spPr>
        <p:txBody>
          <a:bodyPr wrap="none" rtlCol="0">
            <a:spAutoFit/>
          </a:bodyPr>
          <a:lstStyle/>
          <a:p>
            <a:r>
              <a:rPr lang="ru-RU" sz="1400" dirty="0" smtClean="0">
                <a:latin typeface="+mn-lt"/>
              </a:rPr>
              <a:t>Выборка из 250 +сайтов</a:t>
            </a:r>
            <a:endParaRPr lang="ru-RU" sz="1400" dirty="0">
              <a:latin typeface="+mn-lt"/>
            </a:endParaRPr>
          </a:p>
        </p:txBody>
      </p:sp>
      <p:sp>
        <p:nvSpPr>
          <p:cNvPr id="53" name="Round Diagonal Corner Rectangle 25"/>
          <p:cNvSpPr>
            <a:spLocks noChangeAspect="1"/>
          </p:cNvSpPr>
          <p:nvPr/>
        </p:nvSpPr>
        <p:spPr bwMode="gray">
          <a:xfrm flipH="1">
            <a:off x="550863" y="181935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54" name="Round Diagonal Corner Rectangle 27"/>
          <p:cNvSpPr>
            <a:spLocks noChangeAspect="1"/>
          </p:cNvSpPr>
          <p:nvPr/>
        </p:nvSpPr>
        <p:spPr bwMode="gray">
          <a:xfrm flipH="1">
            <a:off x="1914525" y="181935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55" name="Round Diagonal Corner Rectangle 29"/>
          <p:cNvSpPr>
            <a:spLocks noChangeAspect="1"/>
          </p:cNvSpPr>
          <p:nvPr/>
        </p:nvSpPr>
        <p:spPr bwMode="gray">
          <a:xfrm flipH="1">
            <a:off x="3305175" y="181935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5" name="Round Diagonal Corner Rectangle 30"/>
          <p:cNvSpPr>
            <a:spLocks noChangeAspect="1"/>
          </p:cNvSpPr>
          <p:nvPr/>
        </p:nvSpPr>
        <p:spPr bwMode="gray">
          <a:xfrm flipH="1">
            <a:off x="4703763" y="181935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6" name="Round Diagonal Corner Rectangle 56"/>
          <p:cNvSpPr>
            <a:spLocks noChangeAspect="1"/>
          </p:cNvSpPr>
          <p:nvPr/>
        </p:nvSpPr>
        <p:spPr bwMode="gray">
          <a:xfrm flipH="1">
            <a:off x="6030913" y="181935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7" name="Round Diagonal Corner Rectangle 31"/>
          <p:cNvSpPr>
            <a:spLocks noChangeAspect="1"/>
          </p:cNvSpPr>
          <p:nvPr/>
        </p:nvSpPr>
        <p:spPr bwMode="gray">
          <a:xfrm flipH="1">
            <a:off x="550863" y="285122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8" name="Round Diagonal Corner Rectangle 33"/>
          <p:cNvSpPr>
            <a:spLocks noChangeAspect="1"/>
          </p:cNvSpPr>
          <p:nvPr/>
        </p:nvSpPr>
        <p:spPr bwMode="gray">
          <a:xfrm flipH="1">
            <a:off x="1914525" y="285122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9" name="Round Diagonal Corner Rectangle 35"/>
          <p:cNvSpPr>
            <a:spLocks noChangeAspect="1"/>
          </p:cNvSpPr>
          <p:nvPr/>
        </p:nvSpPr>
        <p:spPr bwMode="gray">
          <a:xfrm flipH="1">
            <a:off x="3305175" y="285122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0" name="Round Diagonal Corner Rectangle 36"/>
          <p:cNvSpPr>
            <a:spLocks noChangeAspect="1"/>
          </p:cNvSpPr>
          <p:nvPr/>
        </p:nvSpPr>
        <p:spPr bwMode="gray">
          <a:xfrm flipH="1">
            <a:off x="4703763" y="285122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1" name="Round Diagonal Corner Rectangle 57"/>
          <p:cNvSpPr>
            <a:spLocks noChangeAspect="1"/>
          </p:cNvSpPr>
          <p:nvPr/>
        </p:nvSpPr>
        <p:spPr bwMode="gray">
          <a:xfrm flipH="1">
            <a:off x="6030913" y="285122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2" name="Round Diagonal Corner Rectangle 37"/>
          <p:cNvSpPr>
            <a:spLocks noChangeAspect="1"/>
          </p:cNvSpPr>
          <p:nvPr/>
        </p:nvSpPr>
        <p:spPr bwMode="gray">
          <a:xfrm flipH="1">
            <a:off x="550863" y="388310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3" name="Round Diagonal Corner Rectangle 39"/>
          <p:cNvSpPr>
            <a:spLocks noChangeAspect="1"/>
          </p:cNvSpPr>
          <p:nvPr/>
        </p:nvSpPr>
        <p:spPr bwMode="gray">
          <a:xfrm flipH="1">
            <a:off x="1914525" y="388310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4" name="Round Diagonal Corner Rectangle 41"/>
          <p:cNvSpPr>
            <a:spLocks noChangeAspect="1"/>
          </p:cNvSpPr>
          <p:nvPr/>
        </p:nvSpPr>
        <p:spPr bwMode="gray">
          <a:xfrm flipH="1">
            <a:off x="3305175" y="388310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5" name="Round Diagonal Corner Rectangle 38"/>
          <p:cNvSpPr>
            <a:spLocks noChangeAspect="1"/>
          </p:cNvSpPr>
          <p:nvPr/>
        </p:nvSpPr>
        <p:spPr bwMode="gray">
          <a:xfrm flipH="1">
            <a:off x="4703763" y="388310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6" name="Round Diagonal Corner Rectangle 58"/>
          <p:cNvSpPr>
            <a:spLocks noChangeAspect="1"/>
          </p:cNvSpPr>
          <p:nvPr/>
        </p:nvSpPr>
        <p:spPr bwMode="gray">
          <a:xfrm flipH="1">
            <a:off x="6030913" y="388310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7" name="Round Diagonal Corner Rectangle 56"/>
          <p:cNvSpPr>
            <a:spLocks noChangeAspect="1"/>
          </p:cNvSpPr>
          <p:nvPr/>
        </p:nvSpPr>
        <p:spPr bwMode="gray">
          <a:xfrm flipH="1">
            <a:off x="7350125" y="181935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8" name="Round Diagonal Corner Rectangle 57"/>
          <p:cNvSpPr>
            <a:spLocks noChangeAspect="1"/>
          </p:cNvSpPr>
          <p:nvPr/>
        </p:nvSpPr>
        <p:spPr bwMode="gray">
          <a:xfrm flipH="1">
            <a:off x="7350125" y="285122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9" name="Round Diagonal Corner Rectangle 58"/>
          <p:cNvSpPr>
            <a:spLocks noChangeAspect="1"/>
          </p:cNvSpPr>
          <p:nvPr/>
        </p:nvSpPr>
        <p:spPr bwMode="gray">
          <a:xfrm flipH="1">
            <a:off x="7350125" y="3883102"/>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3" name="Round Diagonal Corner Rectangle 37"/>
          <p:cNvSpPr>
            <a:spLocks noChangeAspect="1"/>
          </p:cNvSpPr>
          <p:nvPr/>
        </p:nvSpPr>
        <p:spPr bwMode="gray">
          <a:xfrm flipH="1">
            <a:off x="550863" y="491497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4" name="Round Diagonal Corner Rectangle 39"/>
          <p:cNvSpPr>
            <a:spLocks noChangeAspect="1"/>
          </p:cNvSpPr>
          <p:nvPr/>
        </p:nvSpPr>
        <p:spPr bwMode="gray">
          <a:xfrm flipH="1">
            <a:off x="1914525" y="491497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5" name="Round Diagonal Corner Rectangle 41"/>
          <p:cNvSpPr>
            <a:spLocks noChangeAspect="1"/>
          </p:cNvSpPr>
          <p:nvPr/>
        </p:nvSpPr>
        <p:spPr bwMode="gray">
          <a:xfrm flipH="1">
            <a:off x="3305175" y="491497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6" name="Round Diagonal Corner Rectangle 38"/>
          <p:cNvSpPr>
            <a:spLocks noChangeAspect="1"/>
          </p:cNvSpPr>
          <p:nvPr/>
        </p:nvSpPr>
        <p:spPr bwMode="gray">
          <a:xfrm flipH="1">
            <a:off x="4703763" y="491497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7" name="Round Diagonal Corner Rectangle 58"/>
          <p:cNvSpPr>
            <a:spLocks noChangeAspect="1"/>
          </p:cNvSpPr>
          <p:nvPr/>
        </p:nvSpPr>
        <p:spPr bwMode="gray">
          <a:xfrm flipH="1">
            <a:off x="6030913" y="491497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8" name="Round Diagonal Corner Rectangle 58"/>
          <p:cNvSpPr>
            <a:spLocks noChangeAspect="1"/>
          </p:cNvSpPr>
          <p:nvPr/>
        </p:nvSpPr>
        <p:spPr bwMode="gray">
          <a:xfrm flipH="1">
            <a:off x="7350125" y="4914977"/>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57" name="TextBox 56"/>
          <p:cNvSpPr txBox="1"/>
          <p:nvPr/>
        </p:nvSpPr>
        <p:spPr>
          <a:xfrm>
            <a:off x="732353" y="1360940"/>
            <a:ext cx="587020" cy="307777"/>
          </a:xfrm>
          <a:prstGeom prst="rect">
            <a:avLst/>
          </a:prstGeom>
          <a:noFill/>
        </p:spPr>
        <p:txBody>
          <a:bodyPr wrap="none" rtlCol="0">
            <a:spAutoFit/>
          </a:bodyPr>
          <a:lstStyle/>
          <a:p>
            <a:r>
              <a:rPr lang="ru-RU" sz="1400" dirty="0" smtClean="0">
                <a:latin typeface="+mn-lt"/>
              </a:rPr>
              <a:t>Авто</a:t>
            </a:r>
            <a:endParaRPr lang="ru-RU" sz="1400" dirty="0">
              <a:latin typeface="+mn-lt"/>
            </a:endParaRPr>
          </a:p>
        </p:txBody>
      </p:sp>
      <p:sp>
        <p:nvSpPr>
          <p:cNvPr id="59" name="TextBox 58"/>
          <p:cNvSpPr txBox="1"/>
          <p:nvPr/>
        </p:nvSpPr>
        <p:spPr>
          <a:xfrm>
            <a:off x="1966041" y="1374984"/>
            <a:ext cx="1010213" cy="307777"/>
          </a:xfrm>
          <a:prstGeom prst="rect">
            <a:avLst/>
          </a:prstGeom>
          <a:noFill/>
        </p:spPr>
        <p:txBody>
          <a:bodyPr wrap="none" rtlCol="0">
            <a:spAutoFit/>
          </a:bodyPr>
          <a:lstStyle/>
          <a:p>
            <a:r>
              <a:rPr lang="ru-RU" sz="1400" dirty="0" smtClean="0">
                <a:latin typeface="+mn-lt"/>
              </a:rPr>
              <a:t>Женские</a:t>
            </a:r>
            <a:endParaRPr lang="ru-RU" sz="1400" dirty="0">
              <a:latin typeface="+mn-lt"/>
            </a:endParaRPr>
          </a:p>
        </p:txBody>
      </p:sp>
      <p:sp>
        <p:nvSpPr>
          <p:cNvPr id="60" name="TextBox 59"/>
          <p:cNvSpPr txBox="1"/>
          <p:nvPr/>
        </p:nvSpPr>
        <p:spPr>
          <a:xfrm>
            <a:off x="3296675" y="1368929"/>
            <a:ext cx="1284326" cy="307777"/>
          </a:xfrm>
          <a:prstGeom prst="rect">
            <a:avLst/>
          </a:prstGeom>
          <a:noFill/>
        </p:spPr>
        <p:txBody>
          <a:bodyPr wrap="none" rtlCol="0">
            <a:spAutoFit/>
          </a:bodyPr>
          <a:lstStyle/>
          <a:p>
            <a:r>
              <a:rPr lang="ru-RU" sz="1400" dirty="0" smtClean="0">
                <a:latin typeface="+mn-lt"/>
              </a:rPr>
              <a:t>Спортивные</a:t>
            </a:r>
            <a:endParaRPr lang="ru-RU" sz="1400" dirty="0">
              <a:latin typeface="+mn-lt"/>
            </a:endParaRPr>
          </a:p>
        </p:txBody>
      </p:sp>
      <p:sp>
        <p:nvSpPr>
          <p:cNvPr id="61" name="TextBox 60"/>
          <p:cNvSpPr txBox="1"/>
          <p:nvPr/>
        </p:nvSpPr>
        <p:spPr>
          <a:xfrm>
            <a:off x="4798239" y="1374336"/>
            <a:ext cx="941283" cy="307777"/>
          </a:xfrm>
          <a:prstGeom prst="rect">
            <a:avLst/>
          </a:prstGeom>
          <a:noFill/>
        </p:spPr>
        <p:txBody>
          <a:bodyPr wrap="none" rtlCol="0">
            <a:spAutoFit/>
          </a:bodyPr>
          <a:lstStyle/>
          <a:p>
            <a:r>
              <a:rPr lang="en-US" sz="1400" dirty="0" err="1" smtClean="0">
                <a:latin typeface="+mn-lt"/>
              </a:rPr>
              <a:t>Hitech</a:t>
            </a:r>
            <a:r>
              <a:rPr lang="en-US" sz="1400" dirty="0" smtClean="0">
                <a:latin typeface="+mn-lt"/>
              </a:rPr>
              <a:t>/IT</a:t>
            </a:r>
            <a:endParaRPr lang="ru-RU" sz="1400" dirty="0">
              <a:latin typeface="+mn-lt"/>
            </a:endParaRPr>
          </a:p>
        </p:txBody>
      </p:sp>
      <p:sp>
        <p:nvSpPr>
          <p:cNvPr id="62" name="TextBox 61"/>
          <p:cNvSpPr txBox="1"/>
          <p:nvPr/>
        </p:nvSpPr>
        <p:spPr>
          <a:xfrm>
            <a:off x="6185461" y="1405430"/>
            <a:ext cx="813043" cy="307777"/>
          </a:xfrm>
          <a:prstGeom prst="rect">
            <a:avLst/>
          </a:prstGeom>
          <a:noFill/>
        </p:spPr>
        <p:txBody>
          <a:bodyPr wrap="none" rtlCol="0">
            <a:spAutoFit/>
          </a:bodyPr>
          <a:lstStyle/>
          <a:p>
            <a:r>
              <a:rPr lang="ru-RU" sz="1400" dirty="0" smtClean="0">
                <a:latin typeface="+mn-lt"/>
              </a:rPr>
              <a:t>Бизнес</a:t>
            </a:r>
            <a:endParaRPr lang="ru-RU" sz="1400" dirty="0">
              <a:latin typeface="+mn-lt"/>
            </a:endParaRPr>
          </a:p>
        </p:txBody>
      </p:sp>
      <p:sp>
        <p:nvSpPr>
          <p:cNvPr id="63" name="TextBox 62"/>
          <p:cNvSpPr txBox="1"/>
          <p:nvPr/>
        </p:nvSpPr>
        <p:spPr>
          <a:xfrm>
            <a:off x="7234214" y="1378132"/>
            <a:ext cx="1410964" cy="307777"/>
          </a:xfrm>
          <a:prstGeom prst="rect">
            <a:avLst/>
          </a:prstGeom>
          <a:noFill/>
        </p:spPr>
        <p:txBody>
          <a:bodyPr wrap="none" rtlCol="0">
            <a:spAutoFit/>
          </a:bodyPr>
          <a:lstStyle/>
          <a:p>
            <a:r>
              <a:rPr lang="ru-RU" sz="1400" dirty="0" smtClean="0">
                <a:latin typeface="+mn-lt"/>
              </a:rPr>
              <a:t>Новости и др.</a:t>
            </a:r>
            <a:endParaRPr lang="ru-RU" sz="1400" dirty="0">
              <a:latin typeface="+mn-lt"/>
            </a:endParaRPr>
          </a:p>
        </p:txBody>
      </p:sp>
      <p:sp>
        <p:nvSpPr>
          <p:cNvPr id="64" name="TextBox 63"/>
          <p:cNvSpPr txBox="1"/>
          <p:nvPr/>
        </p:nvSpPr>
        <p:spPr>
          <a:xfrm>
            <a:off x="7453576" y="5224638"/>
            <a:ext cx="1165704" cy="307777"/>
          </a:xfrm>
          <a:prstGeom prst="rect">
            <a:avLst/>
          </a:prstGeom>
          <a:noFill/>
        </p:spPr>
        <p:txBody>
          <a:bodyPr wrap="none" rtlCol="0">
            <a:spAutoFit/>
          </a:bodyPr>
          <a:lstStyle/>
          <a:p>
            <a:r>
              <a:rPr lang="ru-RU" sz="1400" dirty="0" smtClean="0">
                <a:latin typeface="+mn-lt"/>
              </a:rPr>
              <a:t>И другие…</a:t>
            </a:r>
            <a:endParaRPr lang="ru-RU" sz="1400" dirty="0">
              <a:latin typeface="+mn-lt"/>
            </a:endParaRPr>
          </a:p>
        </p:txBody>
      </p:sp>
      <p:pic>
        <p:nvPicPr>
          <p:cNvPr id="2" name="Picture 2" descr="Российский автомобильный журнал"/>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28" y="2142320"/>
            <a:ext cx="1110343" cy="2446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39" y="3146250"/>
            <a:ext cx="1117194" cy="35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descr="Женский журнал myJane.ru: статьи, рецепты, сонник, гороскоп, женские журналы, сайты для женщин...">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7357" y="4118975"/>
            <a:ext cx="1063650" cy="4514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2765" y="4989535"/>
            <a:ext cx="1103492" cy="74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5322" y="2009655"/>
            <a:ext cx="1107032" cy="50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descr="Прямые спортивные трансляции: Футбол онлайн - Хоккей - Баскетбол - Теннис - Формула 1 - LiveScor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51881" y="5140147"/>
            <a:ext cx="941661" cy="44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83431" y="3058550"/>
            <a:ext cx="1108923" cy="47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5433" y="4177318"/>
            <a:ext cx="1136921" cy="30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descr="Logo">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84269" y="3155615"/>
            <a:ext cx="1074061" cy="33756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Издательство «Открытые системы»">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91202" y="4161923"/>
            <a:ext cx="1098194" cy="31755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iTechOnline.ru] - портал по ценам на компьютеры, комплектующие, аудио/видео, бытовую, оргтехнику и средства связи.">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42487" y="2199594"/>
            <a:ext cx="1102196" cy="192243"/>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Nodevice.ru">
            <a:hlinkClick r:id="rId20" tooltip="Nodevice.ru - Драйверы, которые Вы ищете"/>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23173" y="5078342"/>
            <a:ext cx="995416" cy="560577"/>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banki.ru • информационный портал"/>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15742" y="2142321"/>
            <a:ext cx="1070350" cy="244652"/>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http://static.rb.ru/09/2010/img/logo-rb.gif">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70251" y="5116393"/>
            <a:ext cx="1115841" cy="46793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60868" y="2091058"/>
            <a:ext cx="1013588" cy="34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3" name="Picture 49"/>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76379" y="3222060"/>
            <a:ext cx="1195174" cy="21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51" descr="Вести.Ru: новости, видео и фото дня">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615901" y="3971346"/>
            <a:ext cx="703522" cy="69870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10075" t="72040" r="77276" b="19801"/>
          <a:stretch/>
        </p:blipFill>
        <p:spPr bwMode="auto">
          <a:xfrm>
            <a:off x="1968439" y="3111957"/>
            <a:ext cx="1117817" cy="40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11754" t="22090" r="68544" b="67363"/>
          <a:stretch/>
        </p:blipFill>
        <p:spPr bwMode="auto">
          <a:xfrm>
            <a:off x="1932626" y="2091058"/>
            <a:ext cx="1085390" cy="32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12537" t="25075" r="77053" b="67164"/>
          <a:stretch/>
        </p:blipFill>
        <p:spPr bwMode="auto">
          <a:xfrm>
            <a:off x="637416" y="4130305"/>
            <a:ext cx="1104717" cy="46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10634" t="22289" r="73134" b="68756"/>
          <a:stretch/>
        </p:blipFill>
        <p:spPr bwMode="auto">
          <a:xfrm>
            <a:off x="646818" y="5180757"/>
            <a:ext cx="1085912" cy="33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l="2127" t="37811" r="85336" b="54826"/>
          <a:stretch/>
        </p:blipFill>
        <p:spPr bwMode="auto">
          <a:xfrm>
            <a:off x="6109935" y="3146250"/>
            <a:ext cx="991879" cy="32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7"/>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l="2351" t="23883" r="83880" b="69471"/>
          <a:stretch/>
        </p:blipFill>
        <p:spPr bwMode="auto">
          <a:xfrm>
            <a:off x="6070251" y="4177318"/>
            <a:ext cx="1192485" cy="31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77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Titel 57"/>
          <p:cNvSpPr>
            <a:spLocks noGrp="1"/>
          </p:cNvSpPr>
          <p:nvPr>
            <p:ph type="title"/>
          </p:nvPr>
        </p:nvSpPr>
        <p:spPr bwMode="gray">
          <a:xfrm>
            <a:off x="903526" y="576942"/>
            <a:ext cx="8229600" cy="609600"/>
          </a:xfrm>
        </p:spPr>
        <p:txBody>
          <a:bodyPr/>
          <a:lstStyle/>
          <a:p>
            <a:r>
              <a:rPr lang="ru-RU" dirty="0" smtClean="0"/>
              <a:t>Опыт работы с клиентами в России и Европе</a:t>
            </a:r>
            <a:endParaRPr lang="de-DE" dirty="0"/>
          </a:p>
        </p:txBody>
      </p:sp>
      <p:sp>
        <p:nvSpPr>
          <p:cNvPr id="5"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endParaRPr lang="en-US" dirty="0"/>
          </a:p>
        </p:txBody>
      </p:sp>
      <p:sp>
        <p:nvSpPr>
          <p:cNvPr id="52" name="TextBox 51"/>
          <p:cNvSpPr txBox="1"/>
          <p:nvPr/>
        </p:nvSpPr>
        <p:spPr>
          <a:xfrm>
            <a:off x="533400" y="6031512"/>
            <a:ext cx="4735592" cy="307777"/>
          </a:xfrm>
          <a:prstGeom prst="rect">
            <a:avLst/>
          </a:prstGeom>
          <a:noFill/>
        </p:spPr>
        <p:txBody>
          <a:bodyPr wrap="none" rtlCol="0">
            <a:spAutoFit/>
          </a:bodyPr>
          <a:lstStyle/>
          <a:p>
            <a:r>
              <a:rPr lang="ru-RU" sz="1400" dirty="0" smtClean="0">
                <a:latin typeface="+mn-lt"/>
              </a:rPr>
              <a:t>Выборка из 973+</a:t>
            </a:r>
            <a:r>
              <a:rPr lang="en-US" sz="1400" dirty="0" smtClean="0">
                <a:latin typeface="+mn-lt"/>
              </a:rPr>
              <a:t> </a:t>
            </a:r>
            <a:r>
              <a:rPr lang="ru-RU" sz="1400" dirty="0" smtClean="0">
                <a:latin typeface="+mn-lt"/>
              </a:rPr>
              <a:t>рекламодателей по всей Европе</a:t>
            </a:r>
            <a:endParaRPr lang="ru-RU" sz="1400" dirty="0">
              <a:latin typeface="+mn-lt"/>
            </a:endParaRPr>
          </a:p>
        </p:txBody>
      </p:sp>
      <p:sp>
        <p:nvSpPr>
          <p:cNvPr id="53" name="Round Diagonal Corner Rectangle 25"/>
          <p:cNvSpPr>
            <a:spLocks noChangeAspect="1"/>
          </p:cNvSpPr>
          <p:nvPr/>
        </p:nvSpPr>
        <p:spPr bwMode="gray">
          <a:xfrm flipH="1">
            <a:off x="550863" y="174331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54" name="Round Diagonal Corner Rectangle 27"/>
          <p:cNvSpPr>
            <a:spLocks noChangeAspect="1"/>
          </p:cNvSpPr>
          <p:nvPr/>
        </p:nvSpPr>
        <p:spPr bwMode="gray">
          <a:xfrm flipH="1">
            <a:off x="1914525" y="174331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55" name="Round Diagonal Corner Rectangle 29"/>
          <p:cNvSpPr>
            <a:spLocks noChangeAspect="1"/>
          </p:cNvSpPr>
          <p:nvPr/>
        </p:nvSpPr>
        <p:spPr bwMode="gray">
          <a:xfrm flipH="1">
            <a:off x="3305175" y="174331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5" name="Round Diagonal Corner Rectangle 30"/>
          <p:cNvSpPr>
            <a:spLocks noChangeAspect="1"/>
          </p:cNvSpPr>
          <p:nvPr/>
        </p:nvSpPr>
        <p:spPr bwMode="gray">
          <a:xfrm flipH="1">
            <a:off x="4703763" y="174331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6" name="Round Diagonal Corner Rectangle 56"/>
          <p:cNvSpPr>
            <a:spLocks noChangeAspect="1"/>
          </p:cNvSpPr>
          <p:nvPr/>
        </p:nvSpPr>
        <p:spPr bwMode="gray">
          <a:xfrm flipH="1">
            <a:off x="6030913" y="174331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7" name="Round Diagonal Corner Rectangle 31"/>
          <p:cNvSpPr>
            <a:spLocks noChangeAspect="1"/>
          </p:cNvSpPr>
          <p:nvPr/>
        </p:nvSpPr>
        <p:spPr bwMode="gray">
          <a:xfrm flipH="1">
            <a:off x="550863" y="277518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8" name="Round Diagonal Corner Rectangle 33"/>
          <p:cNvSpPr>
            <a:spLocks noChangeAspect="1"/>
          </p:cNvSpPr>
          <p:nvPr/>
        </p:nvSpPr>
        <p:spPr bwMode="gray">
          <a:xfrm flipH="1">
            <a:off x="1914525" y="277518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09" name="Round Diagonal Corner Rectangle 35"/>
          <p:cNvSpPr>
            <a:spLocks noChangeAspect="1"/>
          </p:cNvSpPr>
          <p:nvPr/>
        </p:nvSpPr>
        <p:spPr bwMode="gray">
          <a:xfrm flipH="1">
            <a:off x="3305175" y="277518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0" name="Round Diagonal Corner Rectangle 36"/>
          <p:cNvSpPr>
            <a:spLocks noChangeAspect="1"/>
          </p:cNvSpPr>
          <p:nvPr/>
        </p:nvSpPr>
        <p:spPr bwMode="gray">
          <a:xfrm flipH="1">
            <a:off x="4703763" y="277518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1" name="Round Diagonal Corner Rectangle 57"/>
          <p:cNvSpPr>
            <a:spLocks noChangeAspect="1"/>
          </p:cNvSpPr>
          <p:nvPr/>
        </p:nvSpPr>
        <p:spPr bwMode="gray">
          <a:xfrm flipH="1">
            <a:off x="6030913" y="277518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2" name="Round Diagonal Corner Rectangle 37"/>
          <p:cNvSpPr>
            <a:spLocks noChangeAspect="1"/>
          </p:cNvSpPr>
          <p:nvPr/>
        </p:nvSpPr>
        <p:spPr bwMode="gray">
          <a:xfrm flipH="1">
            <a:off x="550863" y="380706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3" name="Round Diagonal Corner Rectangle 39"/>
          <p:cNvSpPr>
            <a:spLocks noChangeAspect="1"/>
          </p:cNvSpPr>
          <p:nvPr/>
        </p:nvSpPr>
        <p:spPr bwMode="gray">
          <a:xfrm flipH="1">
            <a:off x="1914525" y="380706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4" name="Round Diagonal Corner Rectangle 41"/>
          <p:cNvSpPr>
            <a:spLocks noChangeAspect="1"/>
          </p:cNvSpPr>
          <p:nvPr/>
        </p:nvSpPr>
        <p:spPr bwMode="gray">
          <a:xfrm flipH="1">
            <a:off x="3305175" y="380706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5" name="Round Diagonal Corner Rectangle 38"/>
          <p:cNvSpPr>
            <a:spLocks noChangeAspect="1"/>
          </p:cNvSpPr>
          <p:nvPr/>
        </p:nvSpPr>
        <p:spPr bwMode="gray">
          <a:xfrm flipH="1">
            <a:off x="4703763" y="380706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6" name="Round Diagonal Corner Rectangle 58"/>
          <p:cNvSpPr>
            <a:spLocks noChangeAspect="1"/>
          </p:cNvSpPr>
          <p:nvPr/>
        </p:nvSpPr>
        <p:spPr bwMode="gray">
          <a:xfrm flipH="1">
            <a:off x="6030913" y="380706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7" name="Round Diagonal Corner Rectangle 56"/>
          <p:cNvSpPr>
            <a:spLocks noChangeAspect="1"/>
          </p:cNvSpPr>
          <p:nvPr/>
        </p:nvSpPr>
        <p:spPr bwMode="gray">
          <a:xfrm flipH="1">
            <a:off x="7350125" y="174331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8" name="Round Diagonal Corner Rectangle 57"/>
          <p:cNvSpPr>
            <a:spLocks noChangeAspect="1"/>
          </p:cNvSpPr>
          <p:nvPr/>
        </p:nvSpPr>
        <p:spPr bwMode="gray">
          <a:xfrm flipH="1">
            <a:off x="7350125" y="277518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19" name="Round Diagonal Corner Rectangle 58"/>
          <p:cNvSpPr>
            <a:spLocks noChangeAspect="1"/>
          </p:cNvSpPr>
          <p:nvPr/>
        </p:nvSpPr>
        <p:spPr bwMode="gray">
          <a:xfrm flipH="1">
            <a:off x="7350125" y="3807064"/>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pic>
        <p:nvPicPr>
          <p:cNvPr id="120" name="Picture 17"/>
          <p:cNvPicPr>
            <a:picLocks noChangeAspect="1" noChangeArrowheads="1"/>
          </p:cNvPicPr>
          <p:nvPr/>
        </p:nvPicPr>
        <p:blipFill>
          <a:blip r:embed="rId3" cstate="print"/>
          <a:srcRect/>
          <a:stretch>
            <a:fillRect/>
          </a:stretch>
        </p:blipFill>
        <p:spPr bwMode="auto">
          <a:xfrm>
            <a:off x="7450138" y="2999027"/>
            <a:ext cx="1035050" cy="444500"/>
          </a:xfrm>
          <a:prstGeom prst="rect">
            <a:avLst/>
          </a:prstGeom>
          <a:noFill/>
          <a:ln w="9525">
            <a:noFill/>
            <a:miter lim="800000"/>
            <a:headEnd/>
            <a:tailEnd/>
          </a:ln>
        </p:spPr>
      </p:pic>
      <p:pic>
        <p:nvPicPr>
          <p:cNvPr id="121" name="Picture 21"/>
          <p:cNvPicPr>
            <a:picLocks noChangeAspect="1" noChangeArrowheads="1"/>
          </p:cNvPicPr>
          <p:nvPr/>
        </p:nvPicPr>
        <p:blipFill>
          <a:blip r:embed="rId4" cstate="print"/>
          <a:srcRect/>
          <a:stretch>
            <a:fillRect/>
          </a:stretch>
        </p:blipFill>
        <p:spPr bwMode="auto">
          <a:xfrm>
            <a:off x="4768850" y="1995727"/>
            <a:ext cx="1106488" cy="387350"/>
          </a:xfrm>
          <a:prstGeom prst="rect">
            <a:avLst/>
          </a:prstGeom>
          <a:noFill/>
          <a:ln w="9525">
            <a:noFill/>
            <a:miter lim="800000"/>
            <a:headEnd/>
            <a:tailEnd/>
          </a:ln>
        </p:spPr>
      </p:pic>
      <p:pic>
        <p:nvPicPr>
          <p:cNvPr id="122" name="Picture 2" descr="Z:\D_Marketing\Artwork\Broschüre 2009\Logo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gray">
          <a:xfrm>
            <a:off x="7431088" y="4016614"/>
            <a:ext cx="1073150" cy="471488"/>
          </a:xfrm>
          <a:prstGeom prst="rect">
            <a:avLst/>
          </a:prstGeom>
          <a:noFill/>
          <a:ln w="9525">
            <a:noFill/>
            <a:miter lim="800000"/>
            <a:headEnd/>
            <a:tailEnd/>
          </a:ln>
        </p:spPr>
      </p:pic>
      <p:sp>
        <p:nvSpPr>
          <p:cNvPr id="123" name="Round Diagonal Corner Rectangle 37"/>
          <p:cNvSpPr>
            <a:spLocks noChangeAspect="1"/>
          </p:cNvSpPr>
          <p:nvPr/>
        </p:nvSpPr>
        <p:spPr bwMode="gray">
          <a:xfrm flipH="1">
            <a:off x="550863" y="483893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4" name="Round Diagonal Corner Rectangle 39"/>
          <p:cNvSpPr>
            <a:spLocks noChangeAspect="1"/>
          </p:cNvSpPr>
          <p:nvPr/>
        </p:nvSpPr>
        <p:spPr bwMode="gray">
          <a:xfrm flipH="1">
            <a:off x="1914525" y="483893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5" name="Round Diagonal Corner Rectangle 41"/>
          <p:cNvSpPr>
            <a:spLocks noChangeAspect="1"/>
          </p:cNvSpPr>
          <p:nvPr/>
        </p:nvSpPr>
        <p:spPr bwMode="gray">
          <a:xfrm flipH="1">
            <a:off x="3305175" y="483893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6" name="Round Diagonal Corner Rectangle 38"/>
          <p:cNvSpPr>
            <a:spLocks noChangeAspect="1"/>
          </p:cNvSpPr>
          <p:nvPr/>
        </p:nvSpPr>
        <p:spPr bwMode="gray">
          <a:xfrm flipH="1">
            <a:off x="4703763" y="483893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7" name="Round Diagonal Corner Rectangle 58"/>
          <p:cNvSpPr>
            <a:spLocks noChangeAspect="1"/>
          </p:cNvSpPr>
          <p:nvPr/>
        </p:nvSpPr>
        <p:spPr bwMode="gray">
          <a:xfrm flipH="1">
            <a:off x="6030913" y="483893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sp>
        <p:nvSpPr>
          <p:cNvPr id="128" name="Round Diagonal Corner Rectangle 58"/>
          <p:cNvSpPr>
            <a:spLocks noChangeAspect="1"/>
          </p:cNvSpPr>
          <p:nvPr/>
        </p:nvSpPr>
        <p:spPr bwMode="gray">
          <a:xfrm flipH="1">
            <a:off x="7350125" y="4838939"/>
            <a:ext cx="1235075" cy="890588"/>
          </a:xfrm>
          <a:prstGeom prst="round2DiagRect">
            <a:avLst>
              <a:gd name="adj1" fmla="val 17413"/>
              <a:gd name="adj2" fmla="val 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lIns="0" tIns="46800" rIns="90000" bIns="46800" anchor="ctr"/>
          <a:lstStyle/>
          <a:p>
            <a:pPr marL="85725" eaLnBrk="0" hangingPunct="0">
              <a:defRPr/>
            </a:pPr>
            <a:endParaRPr lang="en-US" sz="2000" b="1" dirty="0">
              <a:solidFill>
                <a:schemeClr val="accent3"/>
              </a:solidFill>
              <a:latin typeface="+mn-lt"/>
              <a:ea typeface="ＭＳ Ｐゴシック" pitchFamily="1" charset="-128"/>
              <a:cs typeface="+mn-cs"/>
            </a:endParaRPr>
          </a:p>
        </p:txBody>
      </p:sp>
      <p:pic>
        <p:nvPicPr>
          <p:cNvPr id="134" name="Picture 20" descr="http://www.online-wholesaler.com/assets/images/panasonic-logo.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18250" y="3019664"/>
            <a:ext cx="774700" cy="527050"/>
          </a:xfrm>
          <a:prstGeom prst="rect">
            <a:avLst/>
          </a:prstGeom>
          <a:noFill/>
          <a:ln w="9525">
            <a:noFill/>
            <a:miter lim="800000"/>
            <a:headEnd/>
            <a:tailEnd/>
          </a:ln>
        </p:spPr>
      </p:pic>
      <p:pic>
        <p:nvPicPr>
          <p:cNvPr id="135" name="Picture 26" descr="http://www.deeds.informatik.tu-darmstadt.de/RAF07/images/microsoft-log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14550" y="2983152"/>
            <a:ext cx="873125" cy="609600"/>
          </a:xfrm>
          <a:prstGeom prst="rect">
            <a:avLst/>
          </a:prstGeom>
          <a:noFill/>
          <a:ln w="9525">
            <a:noFill/>
            <a:miter lim="800000"/>
            <a:headEnd/>
            <a:tailEnd/>
          </a:ln>
        </p:spPr>
      </p:pic>
      <p:pic>
        <p:nvPicPr>
          <p:cNvPr id="136" name="Picture 50" descr="http://letsvisitasia.com/wp-content/uploads/2006/06/British_Airways.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2950" y="3087927"/>
            <a:ext cx="884238" cy="365125"/>
          </a:xfrm>
          <a:prstGeom prst="rect">
            <a:avLst/>
          </a:prstGeom>
          <a:noFill/>
          <a:ln w="9525">
            <a:noFill/>
            <a:miter lim="800000"/>
            <a:headEnd/>
            <a:tailEnd/>
          </a:ln>
        </p:spPr>
      </p:pic>
      <p:pic>
        <p:nvPicPr>
          <p:cNvPr id="138" name="Picture 251"/>
          <p:cNvPicPr>
            <a:picLocks noChangeAspect="1" noChangeArrowheads="1"/>
          </p:cNvPicPr>
          <p:nvPr/>
        </p:nvPicPr>
        <p:blipFill>
          <a:blip r:embed="rId9" cstate="print"/>
          <a:srcRect/>
          <a:stretch>
            <a:fillRect/>
          </a:stretch>
        </p:blipFill>
        <p:spPr bwMode="auto">
          <a:xfrm>
            <a:off x="3428124" y="4002896"/>
            <a:ext cx="971550" cy="420688"/>
          </a:xfrm>
          <a:prstGeom prst="rect">
            <a:avLst/>
          </a:prstGeom>
          <a:noFill/>
          <a:ln w="9525">
            <a:noFill/>
            <a:miter lim="800000"/>
            <a:headEnd/>
            <a:tailEnd/>
          </a:ln>
        </p:spPr>
      </p:pic>
      <p:pic>
        <p:nvPicPr>
          <p:cNvPr id="141" name="Picture 254"/>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3425" y="4119802"/>
            <a:ext cx="971550" cy="282575"/>
          </a:xfrm>
          <a:prstGeom prst="rect">
            <a:avLst/>
          </a:prstGeom>
          <a:noFill/>
          <a:ln w="9525">
            <a:noFill/>
            <a:miter lim="800000"/>
            <a:headEnd/>
            <a:tailEnd/>
          </a:ln>
        </p:spPr>
      </p:pic>
      <p:pic>
        <p:nvPicPr>
          <p:cNvPr id="142" name="Picture 200"/>
          <p:cNvPicPr>
            <a:picLocks noChangeAspect="1" noChangeArrowheads="1"/>
          </p:cNvPicPr>
          <p:nvPr/>
        </p:nvPicPr>
        <p:blipFill>
          <a:blip r:embed="rId11" cstate="print"/>
          <a:srcRect/>
          <a:stretch>
            <a:fillRect/>
          </a:stretch>
        </p:blipFill>
        <p:spPr bwMode="auto">
          <a:xfrm>
            <a:off x="6273800" y="1906827"/>
            <a:ext cx="755650" cy="596900"/>
          </a:xfrm>
          <a:prstGeom prst="rect">
            <a:avLst/>
          </a:prstGeom>
          <a:noFill/>
          <a:ln w="9525">
            <a:noFill/>
            <a:miter lim="800000"/>
            <a:headEnd/>
            <a:tailEnd/>
          </a:ln>
        </p:spPr>
      </p:pic>
      <p:pic>
        <p:nvPicPr>
          <p:cNvPr id="143" name="Picture 7"/>
          <p:cNvPicPr>
            <a:picLocks noChangeAspect="1" noChangeArrowheads="1"/>
          </p:cNvPicPr>
          <p:nvPr/>
        </p:nvPicPr>
        <p:blipFill>
          <a:blip r:embed="rId12" cstate="print"/>
          <a:srcRect/>
          <a:stretch>
            <a:fillRect/>
          </a:stretch>
        </p:blipFill>
        <p:spPr bwMode="auto">
          <a:xfrm>
            <a:off x="590550" y="2116377"/>
            <a:ext cx="1114425" cy="266700"/>
          </a:xfrm>
          <a:prstGeom prst="rect">
            <a:avLst/>
          </a:prstGeom>
          <a:noFill/>
          <a:ln w="9525">
            <a:noFill/>
            <a:miter lim="800000"/>
            <a:headEnd/>
            <a:tailEnd/>
          </a:ln>
        </p:spPr>
      </p:pic>
      <p:pic>
        <p:nvPicPr>
          <p:cNvPr id="144" name="Picture 226"/>
          <p:cNvPicPr>
            <a:picLocks noChangeAspect="1" noChangeArrowheads="1"/>
          </p:cNvPicPr>
          <p:nvPr/>
        </p:nvPicPr>
        <p:blipFill>
          <a:blip r:embed="rId13" cstate="print"/>
          <a:srcRect/>
          <a:stretch>
            <a:fillRect/>
          </a:stretch>
        </p:blipFill>
        <p:spPr bwMode="auto">
          <a:xfrm>
            <a:off x="2068513" y="4065827"/>
            <a:ext cx="900112" cy="450850"/>
          </a:xfrm>
          <a:prstGeom prst="rect">
            <a:avLst/>
          </a:prstGeom>
          <a:noFill/>
          <a:ln w="9525">
            <a:noFill/>
            <a:miter lim="800000"/>
            <a:headEnd/>
            <a:tailEnd/>
          </a:ln>
        </p:spPr>
      </p:pic>
      <p:pic>
        <p:nvPicPr>
          <p:cNvPr id="148" name="Picture 52"/>
          <p:cNvPicPr>
            <a:picLocks noChangeAspect="1" noChangeArrowheads="1"/>
          </p:cNvPicPr>
          <p:nvPr/>
        </p:nvPicPr>
        <p:blipFill>
          <a:blip r:embed="rId14" cstate="print"/>
          <a:srcRect/>
          <a:stretch>
            <a:fillRect/>
          </a:stretch>
        </p:blipFill>
        <p:spPr bwMode="auto">
          <a:xfrm>
            <a:off x="3602038" y="2089389"/>
            <a:ext cx="704850" cy="295275"/>
          </a:xfrm>
          <a:prstGeom prst="rect">
            <a:avLst/>
          </a:prstGeom>
          <a:noFill/>
          <a:ln w="9525">
            <a:noFill/>
            <a:miter lim="800000"/>
            <a:headEnd/>
            <a:tailEnd/>
          </a:ln>
        </p:spPr>
      </p:pic>
      <p:pic>
        <p:nvPicPr>
          <p:cNvPr id="149" name="Picture 53"/>
          <p:cNvPicPr>
            <a:picLocks noChangeAspect="1" noChangeArrowheads="1"/>
          </p:cNvPicPr>
          <p:nvPr/>
        </p:nvPicPr>
        <p:blipFill>
          <a:blip r:embed="rId15" cstate="print"/>
          <a:srcRect/>
          <a:stretch>
            <a:fillRect/>
          </a:stretch>
        </p:blipFill>
        <p:spPr bwMode="auto">
          <a:xfrm>
            <a:off x="652463" y="5029439"/>
            <a:ext cx="1009650" cy="511175"/>
          </a:xfrm>
          <a:prstGeom prst="rect">
            <a:avLst/>
          </a:prstGeom>
          <a:noFill/>
          <a:ln w="9525">
            <a:noFill/>
            <a:miter lim="800000"/>
            <a:headEnd/>
            <a:tailEnd/>
          </a:ln>
        </p:spPr>
      </p:pic>
      <p:pic>
        <p:nvPicPr>
          <p:cNvPr id="1026" name="Picture 2" descr="http://www.google.com/intl/ru/images/logos/chrome_logo.gif">
            <a:hlinkClick r:id="rId16"/>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856163" y="4095989"/>
            <a:ext cx="961667" cy="312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tibank">
            <a:hlinkClick r:id="rId18"/>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844222" y="5164822"/>
            <a:ext cx="985547" cy="26441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53"/>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692231" y="4991436"/>
            <a:ext cx="6032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Картинка 7 из 2625">
            <a:hlinkClick r:id="rId21"/>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469871" y="1863633"/>
            <a:ext cx="977625" cy="6524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Картинка 7 из 936">
            <a:hlinkClick r:id="rId23"/>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2169918" y="1957625"/>
            <a:ext cx="813788" cy="5588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finam.ru/sp/=&amp;0=51033&amp;1=39.gif"/>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3597276" y="2951402"/>
            <a:ext cx="762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obiset.ru/showimage.asp?type=2&amp;id=2923"/>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4865330" y="3024427"/>
            <a:ext cx="9525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autodaily.ru/st/n/s_7803.jpg"/>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6232749" y="3926920"/>
            <a:ext cx="893539" cy="668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t-auto.at.ua/ssangyong1.jpg"/>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65867" y="5029439"/>
            <a:ext cx="858308" cy="64373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zooline.pl/dane/producer/ec5ac96614814c1082164e280b80d740.jpg"/>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3482975" y="5064364"/>
            <a:ext cx="9429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wiss International Air Lines Ltd."/>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6162714" y="5164822"/>
            <a:ext cx="993263" cy="2317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909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menu_2.gif"/>
          <p:cNvPicPr>
            <a:picLocks noChangeAspect="1"/>
          </p:cNvPicPr>
          <p:nvPr/>
        </p:nvPicPr>
        <p:blipFill>
          <a:blip r:embed="rId3" cstate="print">
            <a:grayscl/>
            <a:lum bright="70000"/>
          </a:blip>
          <a:srcRect l="34134" t="6937" r="33277" b="21752"/>
          <a:stretch>
            <a:fillRect/>
          </a:stretch>
        </p:blipFill>
        <p:spPr bwMode="gray">
          <a:xfrm>
            <a:off x="665048" y="745258"/>
            <a:ext cx="2764589" cy="2729462"/>
          </a:xfrm>
          <a:prstGeom prst="rect">
            <a:avLst/>
          </a:prstGeom>
        </p:spPr>
      </p:pic>
      <p:sp>
        <p:nvSpPr>
          <p:cNvPr id="5" name="TextBox 8"/>
          <p:cNvSpPr txBox="1"/>
          <p:nvPr/>
        </p:nvSpPr>
        <p:spPr bwMode="gray">
          <a:xfrm>
            <a:off x="933916" y="1925323"/>
            <a:ext cx="2226852" cy="369332"/>
          </a:xfrm>
          <a:prstGeom prst="rect">
            <a:avLst/>
          </a:prstGeom>
          <a:noFill/>
        </p:spPr>
        <p:txBody>
          <a:bodyPr wrap="square" rtlCol="0">
            <a:spAutoFit/>
          </a:bodyPr>
          <a:lstStyle/>
          <a:p>
            <a:pPr algn="ctr"/>
            <a:r>
              <a:rPr lang="ru-RU" b="1" dirty="0" smtClean="0">
                <a:solidFill>
                  <a:schemeClr val="tx1">
                    <a:lumMod val="65000"/>
                    <a:lumOff val="35000"/>
                  </a:schemeClr>
                </a:solidFill>
                <a:latin typeface="+mj-lt"/>
              </a:rPr>
              <a:t>Продукты</a:t>
            </a:r>
            <a:endParaRPr lang="fr-FR" b="1"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691405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X:\Live Client Projects\TradeDoubler_Presentation_300908\client\screen shots slide 12\Spaceport1.jpg"/>
          <p:cNvPicPr>
            <a:picLocks noChangeAspect="1" noChangeArrowheads="1"/>
          </p:cNvPicPr>
          <p:nvPr/>
        </p:nvPicPr>
        <p:blipFill>
          <a:blip r:embed="rId2" cstate="screen">
            <a:biLevel thresh="50000"/>
            <a:lum bright="100000" contrast="100000"/>
            <a:extLst>
              <a:ext uri="{28A0092B-C50C-407E-A947-70E740481C1C}">
                <a14:useLocalDpi xmlns:a14="http://schemas.microsoft.com/office/drawing/2010/main"/>
              </a:ext>
            </a:extLst>
          </a:blip>
          <a:stretch>
            <a:fillRect/>
          </a:stretch>
        </p:blipFill>
        <p:spPr bwMode="auto">
          <a:xfrm>
            <a:off x="316155" y="3274801"/>
            <a:ext cx="4480928" cy="2674220"/>
          </a:xfrm>
          <a:prstGeom prst="round2DiagRect">
            <a:avLst>
              <a:gd name="adj1" fmla="val 16667"/>
              <a:gd name="adj2" fmla="val 0"/>
            </a:avLst>
          </a:prstGeom>
          <a:solidFill>
            <a:schemeClr val="bg1">
              <a:lumMod val="95000"/>
            </a:schemeClr>
          </a:solidFill>
          <a:ln w="19050" cap="sq">
            <a:solidFill>
              <a:schemeClr val="accent1"/>
            </a:solidFill>
            <a:miter lim="800000"/>
          </a:ln>
          <a:effectLst>
            <a:outerShdw blurRad="63500" sx="101000" sy="101000" algn="ctr" rotWithShape="0">
              <a:prstClr val="black">
                <a:alpha val="12000"/>
              </a:prstClr>
            </a:outerShdw>
          </a:effectLst>
        </p:spPr>
      </p:pic>
      <p:sp>
        <p:nvSpPr>
          <p:cNvPr id="5" name="Slide Number Placeholder 3"/>
          <p:cNvSpPr txBox="1">
            <a:spLocks noGrp="1"/>
          </p:cNvSpPr>
          <p:nvPr/>
        </p:nvSpPr>
        <p:spPr bwMode="auto">
          <a:xfrm>
            <a:off x="66294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21F1859A-50C6-4E84-B0E3-F20955A7AE9A}" type="slidenum">
              <a:rPr lang="en-US" sz="1000">
                <a:solidFill>
                  <a:srgbClr val="9E9FA2"/>
                </a:solidFill>
              </a:rPr>
              <a:pPr algn="r"/>
              <a:t>8</a:t>
            </a:fld>
            <a:endParaRPr lang="en-US" sz="1000">
              <a:solidFill>
                <a:srgbClr val="9E9FA2"/>
              </a:solidFill>
            </a:endParaRPr>
          </a:p>
        </p:txBody>
      </p:sp>
      <p:sp>
        <p:nvSpPr>
          <p:cNvPr id="6" name="Content Placeholder 2"/>
          <p:cNvSpPr>
            <a:spLocks/>
          </p:cNvSpPr>
          <p:nvPr/>
        </p:nvSpPr>
        <p:spPr bwMode="auto">
          <a:xfrm>
            <a:off x="347587" y="1382918"/>
            <a:ext cx="4449496" cy="211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0000" bIns="46800"/>
          <a:lstStyle/>
          <a:p>
            <a:pPr algn="just" eaLnBrk="0" hangingPunct="0">
              <a:spcBef>
                <a:spcPct val="20000"/>
              </a:spcBef>
              <a:tabLst>
                <a:tab pos="381000" algn="l"/>
              </a:tabLst>
            </a:pPr>
            <a:r>
              <a:rPr lang="ru-RU" sz="1400" dirty="0" smtClean="0">
                <a:latin typeface="Century Gothic" pitchFamily="34" charset="0"/>
              </a:rPr>
              <a:t>Более 250+ качественных площадок  сети </a:t>
            </a:r>
            <a:r>
              <a:rPr lang="en-US" sz="1400" dirty="0" err="1" smtClean="0">
                <a:latin typeface="Century Gothic" pitchFamily="34" charset="0"/>
              </a:rPr>
              <a:t>Doubletrade</a:t>
            </a:r>
            <a:r>
              <a:rPr lang="ru-RU" sz="1400" dirty="0" smtClean="0">
                <a:latin typeface="Century Gothic" pitchFamily="34" charset="0"/>
              </a:rPr>
              <a:t> готовы генерировать переходы Вашей ЦА непосредственно на корпоративный сайт или промо-страницы. Для Вашего удобства сайты поделены на тематические сегменты. Оптимизация РК и защита бренда – обязательный атрибут наших </a:t>
            </a:r>
            <a:r>
              <a:rPr lang="ru-RU" sz="1400" dirty="0" err="1" smtClean="0">
                <a:latin typeface="Century Gothic" pitchFamily="34" charset="0"/>
              </a:rPr>
              <a:t>кликовых</a:t>
            </a:r>
            <a:r>
              <a:rPr lang="ru-RU" sz="1400" dirty="0" smtClean="0">
                <a:latin typeface="Century Gothic" pitchFamily="34" charset="0"/>
              </a:rPr>
              <a:t> кампаний. </a:t>
            </a:r>
          </a:p>
        </p:txBody>
      </p:sp>
      <p:pic>
        <p:nvPicPr>
          <p:cNvPr id="9" name="Picture 3" descr="X:\Live Client Projects\TradeDoubler_Presentation_300908\client\screen shots slide 12\Spaceport1.jpg"/>
          <p:cNvPicPr>
            <a:picLocks noChangeAspect="1" noChangeArrowheads="1"/>
          </p:cNvPicPr>
          <p:nvPr/>
        </p:nvPicPr>
        <p:blipFill>
          <a:blip r:embed="rId3" cstate="screen">
            <a:biLevel thresh="50000"/>
            <a:lum bright="100000" contrast="100000"/>
            <a:extLst>
              <a:ext uri="{28A0092B-C50C-407E-A947-70E740481C1C}">
                <a14:useLocalDpi xmlns:a14="http://schemas.microsoft.com/office/drawing/2010/main"/>
              </a:ext>
            </a:extLst>
          </a:blip>
          <a:stretch>
            <a:fillRect/>
          </a:stretch>
        </p:blipFill>
        <p:spPr bwMode="auto">
          <a:xfrm>
            <a:off x="5064369" y="1548375"/>
            <a:ext cx="3896749" cy="4233222"/>
          </a:xfrm>
          <a:prstGeom prst="round2DiagRect">
            <a:avLst>
              <a:gd name="adj1" fmla="val 16667"/>
              <a:gd name="adj2" fmla="val 0"/>
            </a:avLst>
          </a:prstGeom>
          <a:solidFill>
            <a:schemeClr val="bg1">
              <a:lumMod val="95000"/>
            </a:schemeClr>
          </a:solidFill>
          <a:ln w="19050" cap="sq">
            <a:solidFill>
              <a:schemeClr val="accent1"/>
            </a:solidFill>
            <a:miter lim="800000"/>
          </a:ln>
          <a:effectLst>
            <a:outerShdw blurRad="63500" sx="101000" sy="101000" algn="ctr" rotWithShape="0">
              <a:prstClr val="black">
                <a:alpha val="12000"/>
              </a:prstClr>
            </a:outerShdw>
          </a:effectLst>
        </p:spPr>
      </p:pic>
      <p:sp>
        <p:nvSpPr>
          <p:cNvPr id="11"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pPr>
              <a:defRPr/>
            </a:pPr>
            <a:endParaRPr lang="en-US" dirty="0">
              <a:cs typeface="+mn-cs"/>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511" y="2623099"/>
            <a:ext cx="1714970" cy="251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a:spLocks noGrp="1"/>
          </p:cNvSpPr>
          <p:nvPr>
            <p:ph type="title"/>
          </p:nvPr>
        </p:nvSpPr>
        <p:spPr>
          <a:xfrm>
            <a:off x="862852" y="548680"/>
            <a:ext cx="8229600" cy="609600"/>
          </a:xfrm>
        </p:spPr>
        <p:txBody>
          <a:bodyPr>
            <a:noAutofit/>
          </a:bodyPr>
          <a:lstStyle/>
          <a:p>
            <a:r>
              <a:rPr lang="ru-RU" sz="2800" dirty="0" smtClean="0"/>
              <a:t>Клики (</a:t>
            </a:r>
            <a:r>
              <a:rPr lang="en-US" sz="2800" dirty="0" smtClean="0"/>
              <a:t>CPC)</a:t>
            </a:r>
            <a:endParaRPr lang="sv-SE" sz="2800" dirty="0"/>
          </a:p>
        </p:txBody>
      </p:sp>
      <p:sp>
        <p:nvSpPr>
          <p:cNvPr id="17" name="TextBox 16"/>
          <p:cNvSpPr txBox="1"/>
          <p:nvPr/>
        </p:nvSpPr>
        <p:spPr>
          <a:xfrm>
            <a:off x="6978595" y="2609733"/>
            <a:ext cx="2949222" cy="2246769"/>
          </a:xfrm>
          <a:prstGeom prst="rect">
            <a:avLst/>
          </a:prstGeom>
          <a:noFill/>
        </p:spPr>
        <p:txBody>
          <a:bodyPr wrap="square" rtlCol="0">
            <a:spAutoFit/>
          </a:bodyPr>
          <a:lstStyle/>
          <a:p>
            <a:pPr eaLnBrk="1" hangingPunct="1">
              <a:spcBef>
                <a:spcPts val="600"/>
              </a:spcBef>
            </a:pPr>
            <a:r>
              <a:rPr lang="ru-RU" sz="1400" b="1" dirty="0" smtClean="0">
                <a:latin typeface="Century Gothic" pitchFamily="34" charset="0"/>
              </a:rPr>
              <a:t>Гарантия</a:t>
            </a:r>
            <a:r>
              <a:rPr lang="en-US" sz="1400" b="1" dirty="0" smtClean="0">
                <a:latin typeface="Century Gothic" pitchFamily="34" charset="0"/>
              </a:rPr>
              <a:t>:</a:t>
            </a:r>
            <a:endParaRPr lang="ru-RU" sz="1400" b="1" dirty="0" smtClean="0">
              <a:latin typeface="Century Gothic" pitchFamily="34" charset="0"/>
            </a:endParaRPr>
          </a:p>
          <a:p>
            <a:pPr eaLnBrk="1" hangingPunct="1">
              <a:spcBef>
                <a:spcPts val="600"/>
              </a:spcBef>
              <a:buFont typeface="Arial" charset="0"/>
              <a:buChar char="•"/>
            </a:pPr>
            <a:r>
              <a:rPr lang="en-US" sz="1300" dirty="0" smtClean="0">
                <a:latin typeface="Century Gothic" pitchFamily="34" charset="0"/>
              </a:rPr>
              <a:t>  </a:t>
            </a:r>
            <a:r>
              <a:rPr lang="ru-RU" sz="1300" dirty="0" smtClean="0">
                <a:latin typeface="Century Gothic" pitchFamily="34" charset="0"/>
              </a:rPr>
              <a:t>доставки в срок</a:t>
            </a:r>
            <a:endParaRPr lang="en-US" sz="1300" dirty="0" smtClean="0">
              <a:latin typeface="Century Gothic" pitchFamily="34" charset="0"/>
            </a:endParaRPr>
          </a:p>
          <a:p>
            <a:pPr eaLnBrk="1" hangingPunct="1">
              <a:spcBef>
                <a:spcPts val="600"/>
              </a:spcBef>
              <a:buFont typeface="Arial" charset="0"/>
              <a:buChar char="•"/>
            </a:pPr>
            <a:r>
              <a:rPr lang="en-US" sz="1300" dirty="0" smtClean="0">
                <a:latin typeface="Century Gothic" pitchFamily="34" charset="0"/>
              </a:rPr>
              <a:t>  </a:t>
            </a:r>
            <a:r>
              <a:rPr lang="ru-RU" sz="1300" dirty="0" smtClean="0">
                <a:latin typeface="Century Gothic" pitchFamily="34" charset="0"/>
              </a:rPr>
              <a:t>качества трафика</a:t>
            </a:r>
            <a:endParaRPr lang="en-GB" sz="1300" dirty="0">
              <a:latin typeface="Century Gothic" pitchFamily="34" charset="0"/>
            </a:endParaRPr>
          </a:p>
          <a:p>
            <a:pPr eaLnBrk="1" hangingPunct="1">
              <a:spcBef>
                <a:spcPts val="600"/>
              </a:spcBef>
              <a:buFont typeface="Arial" charset="0"/>
              <a:buChar char="•"/>
            </a:pPr>
            <a:r>
              <a:rPr lang="ru-RU" sz="1300" dirty="0" smtClean="0">
                <a:latin typeface="Century Gothic" pitchFamily="34" charset="0"/>
              </a:rPr>
              <a:t>  ежедневной</a:t>
            </a:r>
          </a:p>
          <a:p>
            <a:pPr eaLnBrk="1" hangingPunct="1">
              <a:spcBef>
                <a:spcPts val="600"/>
              </a:spcBef>
            </a:pPr>
            <a:r>
              <a:rPr lang="ru-RU" sz="1300" dirty="0" smtClean="0">
                <a:latin typeface="Century Gothic" pitchFamily="34" charset="0"/>
              </a:rPr>
              <a:t>оптимизации</a:t>
            </a:r>
            <a:endParaRPr lang="en-GB" sz="1300" dirty="0" smtClean="0">
              <a:latin typeface="Century Gothic" pitchFamily="34" charset="0"/>
            </a:endParaRPr>
          </a:p>
          <a:p>
            <a:pPr eaLnBrk="1" hangingPunct="1">
              <a:spcBef>
                <a:spcPts val="600"/>
              </a:spcBef>
              <a:buFont typeface="Arial" charset="0"/>
              <a:buChar char="•"/>
            </a:pPr>
            <a:r>
              <a:rPr lang="ru-RU" sz="1300" dirty="0" smtClean="0">
                <a:latin typeface="Century Gothic" pitchFamily="34" charset="0"/>
              </a:rPr>
              <a:t>  качественного</a:t>
            </a:r>
          </a:p>
          <a:p>
            <a:pPr eaLnBrk="1" hangingPunct="1">
              <a:spcBef>
                <a:spcPts val="600"/>
              </a:spcBef>
            </a:pPr>
            <a:r>
              <a:rPr lang="ru-RU" sz="1300" dirty="0" smtClean="0">
                <a:latin typeface="Century Gothic" pitchFamily="34" charset="0"/>
              </a:rPr>
              <a:t>клиентского  сервиса </a:t>
            </a:r>
          </a:p>
          <a:p>
            <a:pPr eaLnBrk="1" hangingPunct="1">
              <a:spcBef>
                <a:spcPts val="600"/>
              </a:spcBef>
              <a:buFont typeface="Arial" charset="0"/>
              <a:buChar char="•"/>
            </a:pPr>
            <a:r>
              <a:rPr lang="ru-RU" sz="1300" dirty="0" smtClean="0">
                <a:latin typeface="Century Gothic" pitchFamily="34" charset="0"/>
              </a:rPr>
              <a:t>  защиты бренда</a:t>
            </a:r>
            <a:endParaRPr lang="en-GB" sz="1300" dirty="0">
              <a:latin typeface="Century Gothic" pitchFamily="34" charset="0"/>
            </a:endParaRPr>
          </a:p>
        </p:txBody>
      </p:sp>
      <p:sp>
        <p:nvSpPr>
          <p:cNvPr id="19" name="TextBox 18"/>
          <p:cNvSpPr txBox="1"/>
          <p:nvPr/>
        </p:nvSpPr>
        <p:spPr>
          <a:xfrm>
            <a:off x="2235575" y="3500165"/>
            <a:ext cx="2434899" cy="2108269"/>
          </a:xfrm>
          <a:prstGeom prst="rect">
            <a:avLst/>
          </a:prstGeom>
          <a:noFill/>
        </p:spPr>
        <p:txBody>
          <a:bodyPr wrap="square" rtlCol="0">
            <a:spAutoFit/>
          </a:bodyPr>
          <a:lstStyle/>
          <a:p>
            <a:pPr eaLnBrk="1" hangingPunct="1">
              <a:spcBef>
                <a:spcPts val="600"/>
              </a:spcBef>
            </a:pPr>
            <a:r>
              <a:rPr lang="ru-RU" sz="1400" b="1" dirty="0" smtClean="0">
                <a:latin typeface="Century Gothic" pitchFamily="34" charset="0"/>
              </a:rPr>
              <a:t>Кейс</a:t>
            </a:r>
            <a:r>
              <a:rPr lang="en-US" sz="1400" b="1" dirty="0" smtClean="0">
                <a:latin typeface="Century Gothic" pitchFamily="34" charset="0"/>
              </a:rPr>
              <a:t>:</a:t>
            </a:r>
            <a:endParaRPr lang="ru-RU" sz="1400" b="1" dirty="0" smtClean="0">
              <a:latin typeface="Century Gothic" pitchFamily="34" charset="0"/>
            </a:endParaRPr>
          </a:p>
          <a:p>
            <a:pPr eaLnBrk="1" hangingPunct="1">
              <a:spcBef>
                <a:spcPts val="600"/>
              </a:spcBef>
            </a:pPr>
            <a:r>
              <a:rPr lang="ru-RU" sz="1400" dirty="0" smtClean="0">
                <a:latin typeface="Century Gothic" pitchFamily="34" charset="0"/>
              </a:rPr>
              <a:t>Рекламная кампания </a:t>
            </a:r>
            <a:r>
              <a:rPr lang="ru-RU" sz="1400" dirty="0" err="1" smtClean="0">
                <a:latin typeface="Century Gothic" pitchFamily="34" charset="0"/>
              </a:rPr>
              <a:t>Toshiba</a:t>
            </a:r>
            <a:r>
              <a:rPr lang="ru-RU" sz="1400" dirty="0" smtClean="0">
                <a:latin typeface="Century Gothic" pitchFamily="34" charset="0"/>
              </a:rPr>
              <a:t>, привязанная к кубку Мира по </a:t>
            </a:r>
            <a:r>
              <a:rPr lang="ru-RU" sz="1400" dirty="0">
                <a:latin typeface="Century Gothic" pitchFamily="34" charset="0"/>
              </a:rPr>
              <a:t>футболу. Доставлено 400 </a:t>
            </a:r>
            <a:r>
              <a:rPr lang="ru-RU" sz="1400" dirty="0" smtClean="0">
                <a:latin typeface="Century Gothic" pitchFamily="34" charset="0"/>
              </a:rPr>
              <a:t>млн. показов</a:t>
            </a:r>
            <a:r>
              <a:rPr lang="ru-RU" sz="1400" dirty="0">
                <a:latin typeface="Century Gothic" pitchFamily="34" charset="0"/>
              </a:rPr>
              <a:t>, 1,35 </a:t>
            </a:r>
            <a:r>
              <a:rPr lang="ru-RU" sz="1400" dirty="0" smtClean="0">
                <a:latin typeface="Century Gothic" pitchFamily="34" charset="0"/>
              </a:rPr>
              <a:t>млн. кликов</a:t>
            </a:r>
            <a:r>
              <a:rPr lang="ru-RU" sz="1400" dirty="0">
                <a:latin typeface="Century Gothic" pitchFamily="34" charset="0"/>
              </a:rPr>
              <a:t>. </a:t>
            </a:r>
            <a:r>
              <a:rPr lang="ru-RU" sz="1400" dirty="0" smtClean="0">
                <a:latin typeface="Century Gothic" pitchFamily="34" charset="0"/>
              </a:rPr>
              <a:t>За последние две недели - 362 тысячи кликов.</a:t>
            </a:r>
            <a:endParaRPr lang="en-GB" sz="1400" dirty="0">
              <a:latin typeface="Century Gothic"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534" y="3478234"/>
            <a:ext cx="141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785" y="4107192"/>
            <a:ext cx="16954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277708" y="1828798"/>
            <a:ext cx="1828800" cy="400110"/>
          </a:xfrm>
          <a:prstGeom prst="rect">
            <a:avLst/>
          </a:prstGeom>
          <a:noFill/>
        </p:spPr>
        <p:txBody>
          <a:bodyPr wrap="square" rtlCol="0">
            <a:spAutoFit/>
          </a:bodyPr>
          <a:lstStyle/>
          <a:p>
            <a:r>
              <a:rPr lang="en-US" sz="2000" dirty="0" smtClean="0">
                <a:solidFill>
                  <a:srgbClr val="952D98"/>
                </a:solidFill>
                <a:effectLst>
                  <a:outerShdw blurRad="38100" dist="38100" dir="2700000" algn="tl">
                    <a:srgbClr val="000000">
                      <a:alpha val="43137"/>
                    </a:srgbClr>
                  </a:outerShdw>
                </a:effectLst>
                <a:latin typeface="Century Gothic" pitchFamily="34" charset="0"/>
              </a:rPr>
              <a:t>Campaigns</a:t>
            </a:r>
            <a:endParaRPr lang="ru-RU" sz="2000" dirty="0">
              <a:solidFill>
                <a:srgbClr val="952D98"/>
              </a:solidFill>
              <a:effectLst>
                <a:outerShdw blurRad="38100" dist="38100" dir="2700000" algn="tl">
                  <a:srgbClr val="000000">
                    <a:alpha val="43137"/>
                  </a:srgbClr>
                </a:outerShdw>
              </a:effectLst>
              <a:latin typeface="Century Gothic" pitchFamily="34" charset="0"/>
            </a:endParaRPr>
          </a:p>
        </p:txBody>
      </p:sp>
      <p:sp>
        <p:nvSpPr>
          <p:cNvPr id="20" name="TextBox 19"/>
          <p:cNvSpPr txBox="1"/>
          <p:nvPr/>
        </p:nvSpPr>
        <p:spPr>
          <a:xfrm>
            <a:off x="409280" y="5627403"/>
            <a:ext cx="2518638" cy="261610"/>
          </a:xfrm>
          <a:prstGeom prst="rect">
            <a:avLst/>
          </a:prstGeom>
          <a:noFill/>
        </p:spPr>
        <p:txBody>
          <a:bodyPr wrap="none" rtlCol="0">
            <a:spAutoFit/>
          </a:bodyPr>
          <a:lstStyle/>
          <a:p>
            <a:r>
              <a:rPr lang="ru-RU" sz="1100" dirty="0" smtClean="0">
                <a:latin typeface="Century Gothic" pitchFamily="34" charset="0"/>
              </a:rPr>
              <a:t>Публичные кейсы </a:t>
            </a:r>
            <a:r>
              <a:rPr lang="ru-RU" sz="1100" dirty="0" err="1" smtClean="0">
                <a:latin typeface="Century Gothic" pitchFamily="34" charset="0"/>
              </a:rPr>
              <a:t>Трейддаблера</a:t>
            </a:r>
            <a:endParaRPr lang="ru-RU" sz="1100" dirty="0"/>
          </a:p>
        </p:txBody>
      </p:sp>
    </p:spTree>
    <p:extLst>
      <p:ext uri="{BB962C8B-B14F-4D97-AF65-F5344CB8AC3E}">
        <p14:creationId xmlns:p14="http://schemas.microsoft.com/office/powerpoint/2010/main" val="254670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X:\Live Client Projects\TradeDoubler_Presentation_300908\client\screen shots slide 12\Spaceport1.jpg"/>
          <p:cNvPicPr>
            <a:picLocks noChangeAspect="1" noChangeArrowheads="1"/>
          </p:cNvPicPr>
          <p:nvPr/>
        </p:nvPicPr>
        <p:blipFill>
          <a:blip r:embed="rId2" cstate="screen">
            <a:biLevel thresh="50000"/>
            <a:lum bright="100000" contrast="100000"/>
            <a:extLst>
              <a:ext uri="{28A0092B-C50C-407E-A947-70E740481C1C}">
                <a14:useLocalDpi xmlns:a14="http://schemas.microsoft.com/office/drawing/2010/main"/>
              </a:ext>
            </a:extLst>
          </a:blip>
          <a:stretch>
            <a:fillRect/>
          </a:stretch>
        </p:blipFill>
        <p:spPr bwMode="auto">
          <a:xfrm>
            <a:off x="320291" y="3107375"/>
            <a:ext cx="4731258" cy="3125999"/>
          </a:xfrm>
          <a:prstGeom prst="round2DiagRect">
            <a:avLst>
              <a:gd name="adj1" fmla="val 16667"/>
              <a:gd name="adj2" fmla="val 0"/>
            </a:avLst>
          </a:prstGeom>
          <a:solidFill>
            <a:schemeClr val="bg1">
              <a:lumMod val="95000"/>
            </a:schemeClr>
          </a:solidFill>
          <a:ln w="19050" cap="sq">
            <a:solidFill>
              <a:schemeClr val="accent1"/>
            </a:solidFill>
            <a:miter lim="800000"/>
          </a:ln>
          <a:effectLst>
            <a:outerShdw blurRad="63500" sx="101000" sy="101000" algn="ctr" rotWithShape="0">
              <a:prstClr val="black">
                <a:alpha val="12000"/>
              </a:prstClr>
            </a:outerShdw>
          </a:effectLst>
        </p:spPr>
      </p:pic>
      <p:sp>
        <p:nvSpPr>
          <p:cNvPr id="5" name="Slide Number Placeholder 3"/>
          <p:cNvSpPr txBox="1">
            <a:spLocks noGrp="1"/>
          </p:cNvSpPr>
          <p:nvPr/>
        </p:nvSpPr>
        <p:spPr bwMode="auto">
          <a:xfrm>
            <a:off x="66294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21F1859A-50C6-4E84-B0E3-F20955A7AE9A}" type="slidenum">
              <a:rPr lang="en-US" sz="1000">
                <a:solidFill>
                  <a:srgbClr val="9E9FA2"/>
                </a:solidFill>
              </a:rPr>
              <a:pPr algn="r"/>
              <a:t>9</a:t>
            </a:fld>
            <a:endParaRPr lang="en-US" sz="1000">
              <a:solidFill>
                <a:srgbClr val="9E9FA2"/>
              </a:solidFill>
            </a:endParaRPr>
          </a:p>
        </p:txBody>
      </p:sp>
      <p:sp>
        <p:nvSpPr>
          <p:cNvPr id="6" name="Content Placeholder 2"/>
          <p:cNvSpPr>
            <a:spLocks/>
          </p:cNvSpPr>
          <p:nvPr/>
        </p:nvSpPr>
        <p:spPr bwMode="auto">
          <a:xfrm>
            <a:off x="320291" y="1493782"/>
            <a:ext cx="4852208" cy="211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0000" bIns="46800"/>
          <a:lstStyle/>
          <a:p>
            <a:pPr algn="just" eaLnBrk="0" hangingPunct="0">
              <a:spcBef>
                <a:spcPct val="20000"/>
              </a:spcBef>
              <a:tabLst>
                <a:tab pos="381000" algn="l"/>
              </a:tabLst>
            </a:pPr>
            <a:r>
              <a:rPr lang="ru-RU" sz="1500" dirty="0" smtClean="0">
                <a:latin typeface="Century Gothic" pitchFamily="34" charset="0"/>
              </a:rPr>
              <a:t>Если у Вас есть потребность в сборе контактов потенциальных клиентов, этот способ рекламы для Вас. </a:t>
            </a:r>
            <a:r>
              <a:rPr lang="en-US" sz="1500" dirty="0" err="1" smtClean="0">
                <a:latin typeface="Century Gothic" pitchFamily="34" charset="0"/>
              </a:rPr>
              <a:t>Doubletrade</a:t>
            </a:r>
            <a:r>
              <a:rPr lang="en-US" sz="1500" dirty="0" smtClean="0">
                <a:latin typeface="Century Gothic" pitchFamily="34" charset="0"/>
              </a:rPr>
              <a:t> </a:t>
            </a:r>
            <a:r>
              <a:rPr lang="ru-RU" sz="1500" dirty="0" smtClean="0">
                <a:latin typeface="Century Gothic" pitchFamily="34" charset="0"/>
              </a:rPr>
              <a:t>и его партнеры генерируют 15 </a:t>
            </a:r>
            <a:r>
              <a:rPr lang="ru-RU" sz="1500" dirty="0">
                <a:latin typeface="Century Gothic" pitchFamily="34" charset="0"/>
              </a:rPr>
              <a:t>млн. полезных действий </a:t>
            </a:r>
            <a:r>
              <a:rPr lang="ru-RU" sz="1500" dirty="0" smtClean="0">
                <a:latin typeface="Century Gothic" pitchFamily="34" charset="0"/>
              </a:rPr>
              <a:t>в месяц по всей Европе, каждое из которых так или иначе собирает контактные данные.</a:t>
            </a:r>
            <a:endParaRPr lang="ru-RU" sz="1500" dirty="0">
              <a:latin typeface="Century Gothic" pitchFamily="34" charset="0"/>
            </a:endParaRPr>
          </a:p>
        </p:txBody>
      </p:sp>
      <p:pic>
        <p:nvPicPr>
          <p:cNvPr id="9" name="Picture 3" descr="X:\Live Client Projects\TradeDoubler_Presentation_300908\client\screen shots slide 12\Spaceport1.jpg"/>
          <p:cNvPicPr>
            <a:picLocks noChangeAspect="1" noChangeArrowheads="1"/>
          </p:cNvPicPr>
          <p:nvPr/>
        </p:nvPicPr>
        <p:blipFill>
          <a:blip r:embed="rId3" cstate="screen">
            <a:biLevel thresh="50000"/>
            <a:lum bright="100000" contrast="100000"/>
            <a:extLst>
              <a:ext uri="{28A0092B-C50C-407E-A947-70E740481C1C}">
                <a14:useLocalDpi xmlns:a14="http://schemas.microsoft.com/office/drawing/2010/main"/>
              </a:ext>
            </a:extLst>
          </a:blip>
          <a:stretch>
            <a:fillRect/>
          </a:stretch>
        </p:blipFill>
        <p:spPr bwMode="auto">
          <a:xfrm>
            <a:off x="5322627" y="1721441"/>
            <a:ext cx="3411939" cy="4511933"/>
          </a:xfrm>
          <a:prstGeom prst="round2DiagRect">
            <a:avLst>
              <a:gd name="adj1" fmla="val 16667"/>
              <a:gd name="adj2" fmla="val 0"/>
            </a:avLst>
          </a:prstGeom>
          <a:solidFill>
            <a:schemeClr val="bg1">
              <a:lumMod val="95000"/>
            </a:schemeClr>
          </a:solidFill>
          <a:ln w="19050" cap="sq">
            <a:solidFill>
              <a:schemeClr val="accent1"/>
            </a:solidFill>
            <a:miter lim="800000"/>
          </a:ln>
          <a:effectLst>
            <a:outerShdw blurRad="63500" sx="101000" sy="101000" algn="ctr" rotWithShape="0">
              <a:prstClr val="black">
                <a:alpha val="12000"/>
              </a:prstClr>
            </a:outerShdw>
          </a:effectLst>
        </p:spPr>
      </p:pic>
      <p:sp>
        <p:nvSpPr>
          <p:cNvPr id="10" name="Line 8"/>
          <p:cNvSpPr>
            <a:spLocks noChangeShapeType="1"/>
          </p:cNvSpPr>
          <p:nvPr/>
        </p:nvSpPr>
        <p:spPr bwMode="gray">
          <a:xfrm>
            <a:off x="0" y="1219200"/>
            <a:ext cx="9144000" cy="0"/>
          </a:xfrm>
          <a:prstGeom prst="line">
            <a:avLst/>
          </a:prstGeom>
          <a:noFill/>
          <a:ln w="15875" cap="rnd">
            <a:solidFill>
              <a:schemeClr val="tx1">
                <a:lumMod val="95000"/>
                <a:lumOff val="5000"/>
              </a:schemeClr>
            </a:solidFill>
            <a:prstDash val="sysDot"/>
            <a:round/>
            <a:headEnd/>
            <a:tailEnd/>
          </a:ln>
          <a:effectLst/>
        </p:spPr>
        <p:txBody>
          <a:bodyPr wrap="none" anchor="ctr"/>
          <a:lstStyle/>
          <a:p>
            <a:pPr>
              <a:defRPr/>
            </a:pPr>
            <a:endParaRPr lang="en-US" dirty="0">
              <a:cs typeface="+mn-cs"/>
            </a:endParaRPr>
          </a:p>
        </p:txBody>
      </p:sp>
      <p:sp>
        <p:nvSpPr>
          <p:cNvPr id="12" name="Title 1"/>
          <p:cNvSpPr>
            <a:spLocks noGrp="1"/>
          </p:cNvSpPr>
          <p:nvPr>
            <p:ph type="title"/>
          </p:nvPr>
        </p:nvSpPr>
        <p:spPr>
          <a:xfrm>
            <a:off x="928168" y="537794"/>
            <a:ext cx="8229600" cy="609600"/>
          </a:xfrm>
        </p:spPr>
        <p:txBody>
          <a:bodyPr>
            <a:noAutofit/>
          </a:bodyPr>
          <a:lstStyle/>
          <a:p>
            <a:r>
              <a:rPr lang="ru-RU" sz="2800" dirty="0" smtClean="0"/>
              <a:t>Действия (</a:t>
            </a:r>
            <a:r>
              <a:rPr lang="en-US" sz="2800" dirty="0" smtClean="0"/>
              <a:t>CPL)</a:t>
            </a:r>
            <a:endParaRPr lang="sv-SE" sz="2800" dirty="0"/>
          </a:p>
        </p:txBody>
      </p:sp>
      <p:sp>
        <p:nvSpPr>
          <p:cNvPr id="13" name="TextBox 12"/>
          <p:cNvSpPr txBox="1"/>
          <p:nvPr/>
        </p:nvSpPr>
        <p:spPr>
          <a:xfrm>
            <a:off x="5585178" y="2556635"/>
            <a:ext cx="2949222" cy="3385542"/>
          </a:xfrm>
          <a:prstGeom prst="rect">
            <a:avLst/>
          </a:prstGeom>
          <a:noFill/>
        </p:spPr>
        <p:txBody>
          <a:bodyPr wrap="square" rtlCol="0">
            <a:spAutoFit/>
          </a:bodyPr>
          <a:lstStyle/>
          <a:p>
            <a:pPr eaLnBrk="1" hangingPunct="1">
              <a:spcBef>
                <a:spcPts val="600"/>
              </a:spcBef>
            </a:pPr>
            <a:r>
              <a:rPr lang="ru-RU" sz="1400" b="1" dirty="0" smtClean="0">
                <a:latin typeface="Century Gothic" pitchFamily="34" charset="0"/>
              </a:rPr>
              <a:t>Популярные действия</a:t>
            </a:r>
            <a:r>
              <a:rPr lang="en-US" sz="1400" b="1" dirty="0" smtClean="0">
                <a:latin typeface="Century Gothic" pitchFamily="34" charset="0"/>
              </a:rPr>
              <a:t>:</a:t>
            </a:r>
            <a:endParaRPr lang="ru-RU" sz="1400" b="1" dirty="0" smtClean="0">
              <a:latin typeface="Century Gothic" pitchFamily="34" charset="0"/>
            </a:endParaRPr>
          </a:p>
          <a:p>
            <a:pPr eaLnBrk="1" hangingPunct="1">
              <a:spcBef>
                <a:spcPts val="600"/>
              </a:spcBef>
              <a:buFont typeface="Arial" charset="0"/>
              <a:buChar char="•"/>
            </a:pPr>
            <a:r>
              <a:rPr lang="ru-RU" sz="1400" dirty="0" smtClean="0">
                <a:latin typeface="Century Gothic" pitchFamily="34" charset="0"/>
              </a:rPr>
              <a:t>  Регистрации </a:t>
            </a:r>
            <a:r>
              <a:rPr lang="ru-RU" sz="1400" dirty="0">
                <a:latin typeface="Century Gothic" pitchFamily="34" charset="0"/>
              </a:rPr>
              <a:t>для промо </a:t>
            </a:r>
            <a:endParaRPr lang="ru-RU" sz="1400" dirty="0" smtClean="0">
              <a:latin typeface="Century Gothic" pitchFamily="34" charset="0"/>
            </a:endParaRPr>
          </a:p>
          <a:p>
            <a:pPr eaLnBrk="1" hangingPunct="1">
              <a:spcBef>
                <a:spcPts val="600"/>
              </a:spcBef>
            </a:pPr>
            <a:r>
              <a:rPr lang="ru-RU" sz="1400" dirty="0" smtClean="0">
                <a:latin typeface="Century Gothic" pitchFamily="34" charset="0"/>
              </a:rPr>
              <a:t>и </a:t>
            </a:r>
            <a:r>
              <a:rPr lang="ru-RU" sz="1400" dirty="0">
                <a:latin typeface="Century Gothic" pitchFamily="34" charset="0"/>
              </a:rPr>
              <a:t>специальных </a:t>
            </a:r>
            <a:r>
              <a:rPr lang="ru-RU" sz="1400" dirty="0" smtClean="0">
                <a:latin typeface="Century Gothic" pitchFamily="34" charset="0"/>
              </a:rPr>
              <a:t>предложений</a:t>
            </a:r>
            <a:endParaRPr lang="en-US" sz="1400" dirty="0">
              <a:latin typeface="Century Gothic" pitchFamily="34" charset="0"/>
            </a:endParaRPr>
          </a:p>
          <a:p>
            <a:pPr eaLnBrk="1" hangingPunct="1">
              <a:spcBef>
                <a:spcPts val="600"/>
              </a:spcBef>
              <a:buFont typeface="Arial" charset="0"/>
              <a:buChar char="•"/>
            </a:pPr>
            <a:r>
              <a:rPr lang="ru-RU" sz="1400" dirty="0" smtClean="0">
                <a:latin typeface="Century Gothic" pitchFamily="34" charset="0"/>
              </a:rPr>
              <a:t>  Семплы </a:t>
            </a:r>
            <a:r>
              <a:rPr lang="ru-RU" sz="1400" dirty="0">
                <a:latin typeface="Century Gothic" pitchFamily="34" charset="0"/>
              </a:rPr>
              <a:t>на раздачу</a:t>
            </a:r>
            <a:endParaRPr lang="en-GB" sz="1400" dirty="0">
              <a:latin typeface="Century Gothic" pitchFamily="34" charset="0"/>
            </a:endParaRPr>
          </a:p>
          <a:p>
            <a:pPr eaLnBrk="1" hangingPunct="1">
              <a:spcBef>
                <a:spcPts val="600"/>
              </a:spcBef>
              <a:buFont typeface="Arial" charset="0"/>
              <a:buChar char="•"/>
            </a:pPr>
            <a:r>
              <a:rPr lang="ru-RU" sz="1400" dirty="0" smtClean="0">
                <a:latin typeface="Century Gothic" pitchFamily="34" charset="0"/>
              </a:rPr>
              <a:t>  Подписка </a:t>
            </a:r>
            <a:r>
              <a:rPr lang="ru-RU" sz="1400" dirty="0">
                <a:latin typeface="Century Gothic" pitchFamily="34" charset="0"/>
              </a:rPr>
              <a:t>на новостную рассылку</a:t>
            </a:r>
            <a:endParaRPr lang="en-GB" sz="1400" dirty="0">
              <a:latin typeface="Century Gothic" pitchFamily="34" charset="0"/>
            </a:endParaRPr>
          </a:p>
          <a:p>
            <a:pPr eaLnBrk="1" hangingPunct="1">
              <a:spcBef>
                <a:spcPts val="600"/>
              </a:spcBef>
              <a:buFont typeface="Arial" charset="0"/>
              <a:buChar char="•"/>
            </a:pPr>
            <a:r>
              <a:rPr lang="ru-RU" sz="1400" dirty="0" smtClean="0">
                <a:latin typeface="Century Gothic" pitchFamily="34" charset="0"/>
              </a:rPr>
              <a:t>  Лотереи</a:t>
            </a:r>
            <a:endParaRPr lang="en-GB" sz="1400" dirty="0">
              <a:latin typeface="Century Gothic" pitchFamily="34" charset="0"/>
            </a:endParaRPr>
          </a:p>
          <a:p>
            <a:pPr eaLnBrk="1" hangingPunct="1">
              <a:spcBef>
                <a:spcPts val="600"/>
              </a:spcBef>
              <a:buFont typeface="Arial" charset="0"/>
              <a:buChar char="•"/>
            </a:pPr>
            <a:r>
              <a:rPr lang="ru-RU" sz="1400" dirty="0" smtClean="0">
                <a:latin typeface="Century Gothic" pitchFamily="34" charset="0"/>
              </a:rPr>
              <a:t>  Запросы </a:t>
            </a:r>
            <a:r>
              <a:rPr lang="ru-RU" sz="1400" dirty="0">
                <a:latin typeface="Century Gothic" pitchFamily="34" charset="0"/>
              </a:rPr>
              <a:t>«</a:t>
            </a:r>
            <a:r>
              <a:rPr lang="en-GB" sz="1400" dirty="0">
                <a:latin typeface="Century Gothic" pitchFamily="34" charset="0"/>
              </a:rPr>
              <a:t>Call back</a:t>
            </a:r>
            <a:r>
              <a:rPr lang="ru-RU" sz="1400" dirty="0">
                <a:latin typeface="Century Gothic" pitchFamily="34" charset="0"/>
              </a:rPr>
              <a:t>»</a:t>
            </a:r>
            <a:endParaRPr lang="en-GB" sz="1400" dirty="0">
              <a:latin typeface="Century Gothic" pitchFamily="34" charset="0"/>
            </a:endParaRPr>
          </a:p>
          <a:p>
            <a:pPr eaLnBrk="1" hangingPunct="1">
              <a:spcBef>
                <a:spcPts val="600"/>
              </a:spcBef>
              <a:buFont typeface="Arial" charset="0"/>
              <a:buChar char="•"/>
            </a:pPr>
            <a:r>
              <a:rPr lang="ru-RU" sz="1400" dirty="0" smtClean="0">
                <a:latin typeface="Century Gothic" pitchFamily="34" charset="0"/>
              </a:rPr>
              <a:t>  Запросы </a:t>
            </a:r>
            <a:r>
              <a:rPr lang="ru-RU" sz="1400" dirty="0">
                <a:latin typeface="Century Gothic" pitchFamily="34" charset="0"/>
              </a:rPr>
              <a:t>на брошюры</a:t>
            </a:r>
            <a:endParaRPr lang="en-GB" sz="1400" dirty="0">
              <a:latin typeface="Century Gothic" pitchFamily="34" charset="0"/>
            </a:endParaRPr>
          </a:p>
          <a:p>
            <a:pPr eaLnBrk="1" hangingPunct="1">
              <a:spcBef>
                <a:spcPts val="600"/>
              </a:spcBef>
              <a:buFont typeface="Arial" charset="0"/>
              <a:buChar char="•"/>
            </a:pPr>
            <a:r>
              <a:rPr lang="ru-RU" sz="1400" dirty="0" smtClean="0">
                <a:latin typeface="Century Gothic" pitchFamily="34" charset="0"/>
              </a:rPr>
              <a:t>  Тест-драйвы</a:t>
            </a:r>
            <a:endParaRPr lang="en-GB" sz="1400" dirty="0">
              <a:latin typeface="Century Gothic" pitchFamily="34" charset="0"/>
            </a:endParaRPr>
          </a:p>
          <a:p>
            <a:pPr eaLnBrk="1" hangingPunct="1">
              <a:spcBef>
                <a:spcPts val="600"/>
              </a:spcBef>
              <a:buFont typeface="Arial" charset="0"/>
              <a:buChar char="•"/>
            </a:pPr>
            <a:r>
              <a:rPr lang="ru-RU" sz="1400" dirty="0" smtClean="0">
                <a:latin typeface="Century Gothic" pitchFamily="34" charset="0"/>
              </a:rPr>
              <a:t>  Вирусная </a:t>
            </a:r>
            <a:r>
              <a:rPr lang="ru-RU" sz="1400" dirty="0">
                <a:latin typeface="Century Gothic" pitchFamily="34" charset="0"/>
              </a:rPr>
              <a:t>реклама</a:t>
            </a:r>
            <a:endParaRPr lang="en-GB" sz="1400" dirty="0">
              <a:latin typeface="Century Gothic" pitchFamily="34" charset="0"/>
            </a:endParaRPr>
          </a:p>
          <a:p>
            <a:endParaRPr lang="ru-RU" sz="1500" dirty="0"/>
          </a:p>
        </p:txBody>
      </p:sp>
      <p:sp>
        <p:nvSpPr>
          <p:cNvPr id="21" name="TextBox 20"/>
          <p:cNvSpPr txBox="1"/>
          <p:nvPr/>
        </p:nvSpPr>
        <p:spPr>
          <a:xfrm>
            <a:off x="2183399" y="3569259"/>
            <a:ext cx="2620610" cy="2185214"/>
          </a:xfrm>
          <a:prstGeom prst="rect">
            <a:avLst/>
          </a:prstGeom>
          <a:noFill/>
        </p:spPr>
        <p:txBody>
          <a:bodyPr wrap="square" rtlCol="0">
            <a:spAutoFit/>
          </a:bodyPr>
          <a:lstStyle/>
          <a:p>
            <a:r>
              <a:rPr lang="ru-RU" sz="1600" b="1" dirty="0" smtClean="0">
                <a:latin typeface="Century Gothic" pitchFamily="34" charset="0"/>
              </a:rPr>
              <a:t>Кейс</a:t>
            </a:r>
            <a:r>
              <a:rPr lang="en-US" sz="1600" b="1" dirty="0" smtClean="0">
                <a:latin typeface="Century Gothic" pitchFamily="34" charset="0"/>
              </a:rPr>
              <a:t>:</a:t>
            </a:r>
            <a:endParaRPr lang="ru-RU" sz="1600" b="1" dirty="0">
              <a:latin typeface="Century Gothic" pitchFamily="34" charset="0"/>
            </a:endParaRPr>
          </a:p>
          <a:p>
            <a:endParaRPr lang="ru-RU" sz="1500" dirty="0" smtClean="0">
              <a:latin typeface="+mj-lt"/>
            </a:endParaRPr>
          </a:p>
          <a:p>
            <a:r>
              <a:rPr lang="ru-RU" sz="1500" dirty="0" smtClean="0">
                <a:latin typeface="+mj-lt"/>
              </a:rPr>
              <a:t>В </a:t>
            </a:r>
            <a:r>
              <a:rPr lang="ru-RU" sz="1500" dirty="0">
                <a:latin typeface="+mj-lt"/>
              </a:rPr>
              <a:t>CPL кампании </a:t>
            </a:r>
            <a:r>
              <a:rPr lang="ru-RU" sz="1500" dirty="0" err="1">
                <a:latin typeface="+mj-lt"/>
              </a:rPr>
              <a:t>SpeakUp</a:t>
            </a:r>
            <a:r>
              <a:rPr lang="ru-RU" sz="1500" dirty="0">
                <a:latin typeface="+mj-lt"/>
              </a:rPr>
              <a:t> 2009 г. для было доставлено 305 миллионов показов, 214 000 кликов и 7350 действий (заполненных анкет</a:t>
            </a:r>
            <a:r>
              <a:rPr lang="ru-RU" sz="1500" dirty="0" smtClean="0">
                <a:latin typeface="+mj-lt"/>
              </a:rPr>
              <a:t>).</a:t>
            </a:r>
            <a:endParaRPr lang="ru-RU" sz="1500" dirty="0">
              <a:latin typeface="+mj-lt"/>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3842" y="128682"/>
            <a:ext cx="2238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057" y="690091"/>
            <a:ext cx="409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093076" y="1951886"/>
            <a:ext cx="1828800" cy="400110"/>
          </a:xfrm>
          <a:prstGeom prst="rect">
            <a:avLst/>
          </a:prstGeom>
          <a:noFill/>
        </p:spPr>
        <p:txBody>
          <a:bodyPr wrap="square" rtlCol="0">
            <a:spAutoFit/>
          </a:bodyPr>
          <a:lstStyle/>
          <a:p>
            <a:r>
              <a:rPr lang="en-US" sz="2000" dirty="0" smtClean="0">
                <a:solidFill>
                  <a:srgbClr val="952D98"/>
                </a:solidFill>
                <a:effectLst>
                  <a:outerShdw blurRad="38100" dist="38100" dir="2700000" algn="tl">
                    <a:srgbClr val="000000">
                      <a:alpha val="43137"/>
                    </a:srgbClr>
                  </a:outerShdw>
                </a:effectLst>
                <a:latin typeface="Century Gothic" pitchFamily="34" charset="0"/>
              </a:rPr>
              <a:t>Campaigns</a:t>
            </a:r>
            <a:endParaRPr lang="ru-RU" sz="2000" dirty="0">
              <a:solidFill>
                <a:srgbClr val="952D98"/>
              </a:solidFill>
              <a:effectLst>
                <a:outerShdw blurRad="38100" dist="38100" dir="2700000" algn="tl">
                  <a:srgbClr val="000000">
                    <a:alpha val="43137"/>
                  </a:srgbClr>
                </a:outerShdw>
              </a:effectLst>
              <a:latin typeface="Century Gothic" pitchFamily="34" charset="0"/>
            </a:endParaRPr>
          </a:p>
        </p:txBody>
      </p:sp>
      <p:sp>
        <p:nvSpPr>
          <p:cNvPr id="22" name="TextBox 21"/>
          <p:cNvSpPr txBox="1"/>
          <p:nvPr/>
        </p:nvSpPr>
        <p:spPr>
          <a:xfrm>
            <a:off x="589586" y="5833467"/>
            <a:ext cx="2518638" cy="261610"/>
          </a:xfrm>
          <a:prstGeom prst="rect">
            <a:avLst/>
          </a:prstGeom>
          <a:noFill/>
        </p:spPr>
        <p:txBody>
          <a:bodyPr wrap="none" rtlCol="0">
            <a:spAutoFit/>
          </a:bodyPr>
          <a:lstStyle/>
          <a:p>
            <a:r>
              <a:rPr lang="ru-RU" sz="1100" dirty="0" smtClean="0">
                <a:latin typeface="Century Gothic" pitchFamily="34" charset="0"/>
              </a:rPr>
              <a:t>Публичные кейсы </a:t>
            </a:r>
            <a:r>
              <a:rPr lang="ru-RU" sz="1100" dirty="0" err="1" smtClean="0">
                <a:latin typeface="Century Gothic" pitchFamily="34" charset="0"/>
              </a:rPr>
              <a:t>Трейддаблера</a:t>
            </a:r>
            <a:endParaRPr lang="ru-RU" sz="1100" dirty="0"/>
          </a:p>
        </p:txBody>
      </p:sp>
      <p:pic>
        <p:nvPicPr>
          <p:cNvPr id="2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1316" y="4661866"/>
            <a:ext cx="640776" cy="10565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803" y="4648915"/>
            <a:ext cx="637847" cy="1053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652" y="3369663"/>
            <a:ext cx="1163618" cy="113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55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D_Generic">
  <a:themeElements>
    <a:clrScheme name="TD Colours">
      <a:dk1>
        <a:srgbClr val="000000"/>
      </a:dk1>
      <a:lt1>
        <a:srgbClr val="FFFFFF"/>
      </a:lt1>
      <a:dk2>
        <a:srgbClr val="000000"/>
      </a:dk2>
      <a:lt2>
        <a:srgbClr val="808080"/>
      </a:lt2>
      <a:accent1>
        <a:srgbClr val="0089C4"/>
      </a:accent1>
      <a:accent2>
        <a:srgbClr val="ED1C24"/>
      </a:accent2>
      <a:accent3>
        <a:srgbClr val="EC008C"/>
      </a:accent3>
      <a:accent4>
        <a:srgbClr val="B2BB1E"/>
      </a:accent4>
      <a:accent5>
        <a:srgbClr val="E37122"/>
      </a:accent5>
      <a:accent6>
        <a:srgbClr val="952D98"/>
      </a:accent6>
      <a:hlink>
        <a:srgbClr val="0089C4"/>
      </a:hlink>
      <a:folHlink>
        <a:srgbClr val="0089C4"/>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d_Sear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d_ Search">
  <a:themeElements>
    <a:clrScheme name="TD Colours">
      <a:dk1>
        <a:srgbClr val="000000"/>
      </a:dk1>
      <a:lt1>
        <a:srgbClr val="FFFFFF"/>
      </a:lt1>
      <a:dk2>
        <a:srgbClr val="000000"/>
      </a:dk2>
      <a:lt2>
        <a:srgbClr val="808080"/>
      </a:lt2>
      <a:accent1>
        <a:srgbClr val="0089C4"/>
      </a:accent1>
      <a:accent2>
        <a:srgbClr val="ED1C24"/>
      </a:accent2>
      <a:accent3>
        <a:srgbClr val="EC008C"/>
      </a:accent3>
      <a:accent4>
        <a:srgbClr val="B2BB1E"/>
      </a:accent4>
      <a:accent5>
        <a:srgbClr val="E37122"/>
      </a:accent5>
      <a:accent6>
        <a:srgbClr val="952D98"/>
      </a:accent6>
      <a:hlink>
        <a:srgbClr val="0089C4"/>
      </a:hlink>
      <a:folHlink>
        <a:srgbClr val="0089C4"/>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d _ Sear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d_Searchw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d_ Searchw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d _ Searchw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d_ Integ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d _ Integral">
  <a:themeElements>
    <a:clrScheme name="TD Colours">
      <a:dk1>
        <a:srgbClr val="000000"/>
      </a:dk1>
      <a:lt1>
        <a:srgbClr val="FFFFFF"/>
      </a:lt1>
      <a:dk2>
        <a:srgbClr val="000000"/>
      </a:dk2>
      <a:lt2>
        <a:srgbClr val="808080"/>
      </a:lt2>
      <a:accent1>
        <a:srgbClr val="0089C4"/>
      </a:accent1>
      <a:accent2>
        <a:srgbClr val="ED1C24"/>
      </a:accent2>
      <a:accent3>
        <a:srgbClr val="EC008C"/>
      </a:accent3>
      <a:accent4>
        <a:srgbClr val="B2BB1E"/>
      </a:accent4>
      <a:accent5>
        <a:srgbClr val="E37122"/>
      </a:accent5>
      <a:accent6>
        <a:srgbClr val="952D98"/>
      </a:accent6>
      <a:hlink>
        <a:srgbClr val="0089C4"/>
      </a:hlink>
      <a:folHlink>
        <a:srgbClr val="0089C4"/>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td Integ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D_ Generic">
  <a:themeElements>
    <a:clrScheme name="TD Colours">
      <a:dk1>
        <a:srgbClr val="000000"/>
      </a:dk1>
      <a:lt1>
        <a:srgbClr val="FFFFFF"/>
      </a:lt1>
      <a:dk2>
        <a:srgbClr val="000000"/>
      </a:dk2>
      <a:lt2>
        <a:srgbClr val="808080"/>
      </a:lt2>
      <a:accent1>
        <a:srgbClr val="0089C4"/>
      </a:accent1>
      <a:accent2>
        <a:srgbClr val="ED1C24"/>
      </a:accent2>
      <a:accent3>
        <a:srgbClr val="EC008C"/>
      </a:accent3>
      <a:accent4>
        <a:srgbClr val="B2BB1E"/>
      </a:accent4>
      <a:accent5>
        <a:srgbClr val="E37122"/>
      </a:accent5>
      <a:accent6>
        <a:srgbClr val="952D98"/>
      </a:accent6>
      <a:hlink>
        <a:srgbClr val="0089C4"/>
      </a:hlink>
      <a:folHlink>
        <a:srgbClr val="0089C4"/>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D _ Generic">
  <a:themeElements>
    <a:clrScheme name="TD Colours">
      <a:dk1>
        <a:srgbClr val="000000"/>
      </a:dk1>
      <a:lt1>
        <a:srgbClr val="FFFFFF"/>
      </a:lt1>
      <a:dk2>
        <a:srgbClr val="000000"/>
      </a:dk2>
      <a:lt2>
        <a:srgbClr val="808080"/>
      </a:lt2>
      <a:accent1>
        <a:srgbClr val="0089C4"/>
      </a:accent1>
      <a:accent2>
        <a:srgbClr val="ED1C24"/>
      </a:accent2>
      <a:accent3>
        <a:srgbClr val="EC008C"/>
      </a:accent3>
      <a:accent4>
        <a:srgbClr val="B2BB1E"/>
      </a:accent4>
      <a:accent5>
        <a:srgbClr val="E37122"/>
      </a:accent5>
      <a:accent6>
        <a:srgbClr val="952D98"/>
      </a:accent6>
      <a:hlink>
        <a:srgbClr val="0089C4"/>
      </a:hlink>
      <a:folHlink>
        <a:srgbClr val="0089C4"/>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d_Affili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d_ Affiliate">
  <a:themeElements>
    <a:clrScheme name="TD Colours">
      <a:dk1>
        <a:srgbClr val="000000"/>
      </a:dk1>
      <a:lt1>
        <a:srgbClr val="FFFFFF"/>
      </a:lt1>
      <a:dk2>
        <a:srgbClr val="000000"/>
      </a:dk2>
      <a:lt2>
        <a:srgbClr val="808080"/>
      </a:lt2>
      <a:accent1>
        <a:srgbClr val="0089C4"/>
      </a:accent1>
      <a:accent2>
        <a:srgbClr val="ED1C24"/>
      </a:accent2>
      <a:accent3>
        <a:srgbClr val="EC008C"/>
      </a:accent3>
      <a:accent4>
        <a:srgbClr val="B2BB1E"/>
      </a:accent4>
      <a:accent5>
        <a:srgbClr val="E37122"/>
      </a:accent5>
      <a:accent6>
        <a:srgbClr val="952D98"/>
      </a:accent6>
      <a:hlink>
        <a:srgbClr val="0089C4"/>
      </a:hlink>
      <a:folHlink>
        <a:srgbClr val="0089C4"/>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d _ Affili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d_Campaig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bg1">
              <a:lumMod val="75000"/>
            </a:schemeClr>
          </a:solidFill>
          <a:prstDash val="solid"/>
          <a:round/>
          <a:headEnd type="none" w="med" len="med"/>
          <a:tailEnd type="none" w="med" len="med"/>
        </a:ln>
        <a:effectLst/>
      </a:spPr>
      <a:bodyPr lIns="0" tIns="46800" rIns="90000" bIns="46800" anchor="ctr"/>
      <a:lstStyle>
        <a:defPPr marL="85725" eaLnBrk="0" hangingPunct="0">
          <a:defRPr sz="2000" b="1" dirty="0">
            <a:solidFill>
              <a:schemeClr val="accent3"/>
            </a:solidFill>
            <a:latin typeface="+mn-lt"/>
            <a:ea typeface="ＭＳ Ｐゴシック" pitchFamily="1" charset="-128"/>
          </a:defRPr>
        </a:defPPr>
      </a:lstStyle>
    </a:spDef>
  </a:objectDefaults>
  <a:extraClrSchemeLst/>
</a:theme>
</file>

<file path=ppt/theme/theme8.xml><?xml version="1.0" encoding="utf-8"?>
<a:theme xmlns:a="http://schemas.openxmlformats.org/drawingml/2006/main" name="td_ Campaigns">
  <a:themeElements>
    <a:clrScheme name="TD Colours">
      <a:dk1>
        <a:srgbClr val="000000"/>
      </a:dk1>
      <a:lt1>
        <a:srgbClr val="FFFFFF"/>
      </a:lt1>
      <a:dk2>
        <a:srgbClr val="000000"/>
      </a:dk2>
      <a:lt2>
        <a:srgbClr val="808080"/>
      </a:lt2>
      <a:accent1>
        <a:srgbClr val="0089C4"/>
      </a:accent1>
      <a:accent2>
        <a:srgbClr val="ED1C24"/>
      </a:accent2>
      <a:accent3>
        <a:srgbClr val="EC008C"/>
      </a:accent3>
      <a:accent4>
        <a:srgbClr val="B2BB1E"/>
      </a:accent4>
      <a:accent5>
        <a:srgbClr val="E37122"/>
      </a:accent5>
      <a:accent6>
        <a:srgbClr val="952D98"/>
      </a:accent6>
      <a:hlink>
        <a:srgbClr val="0089C4"/>
      </a:hlink>
      <a:folHlink>
        <a:srgbClr val="0089C4"/>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d _ Campaigns">
  <a:themeElements>
    <a:clrScheme name="TD Colours">
      <a:dk1>
        <a:srgbClr val="000000"/>
      </a:dk1>
      <a:lt1>
        <a:srgbClr val="FFFFFF"/>
      </a:lt1>
      <a:dk2>
        <a:srgbClr val="000000"/>
      </a:dk2>
      <a:lt2>
        <a:srgbClr val="808080"/>
      </a:lt2>
      <a:accent1>
        <a:srgbClr val="0089C4"/>
      </a:accent1>
      <a:accent2>
        <a:srgbClr val="ED1C24"/>
      </a:accent2>
      <a:accent3>
        <a:srgbClr val="EC008C"/>
      </a:accent3>
      <a:accent4>
        <a:srgbClr val="B2BB1E"/>
      </a:accent4>
      <a:accent5>
        <a:srgbClr val="E37122"/>
      </a:accent5>
      <a:accent6>
        <a:srgbClr val="952D98"/>
      </a:accent6>
      <a:hlink>
        <a:srgbClr val="0089C4"/>
      </a:hlink>
      <a:folHlink>
        <a:srgbClr val="0089C4"/>
      </a:folHlink>
    </a:clrScheme>
    <a:fontScheme name="TD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ocument_x0020_Owner xmlns="9dbf73ed-1cba-4d64-8f8c-36ebc3ce3c8d">
      <UserInfo>
        <DisplayName>Björn Hahner</DisplayName>
        <AccountId>1761</AccountId>
        <AccountType/>
      </UserInfo>
    </Document_x0020_Owner>
    <Document_x0020_Status xmlns="9dbf73ed-1cba-4d64-8f8c-36ebc3ce3c8d">Approved</Document_x0020_Status>
    <Information_x0020_Classification xmlns="9dbf73ed-1cba-4d64-8f8c-36ebc3ce3c8d">Internal</Information_x0020_Classification>
    <_dlc_DocId xmlns="9dbf73ed-1cba-4d64-8f8c-36ebc3ce3c8d">3MHWNTJM4KYE-3377-3</_dlc_DocId>
    <_dlc_DocIdUrl xmlns="9dbf73ed-1cba-4d64-8f8c-36ebc3ce3c8d">
      <Url>https://home.tradedoubler.com/sales/groupsales/_layouts/DocIdRedir.aspx?ID=3MHWNTJM4KYE-3377-3</Url>
      <Description>3MHWNTJM4KYE-3377-3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886B25DF238404EB85C62455DCDCB6E" ma:contentTypeVersion="2" ma:contentTypeDescription="Create a new document." ma:contentTypeScope="" ma:versionID="78532981457294aa44efc7e680485d77">
  <xsd:schema xmlns:xsd="http://www.w3.org/2001/XMLSchema" xmlns:xs="http://www.w3.org/2001/XMLSchema" xmlns:p="http://schemas.microsoft.com/office/2006/metadata/properties" xmlns:ns2="9dbf73ed-1cba-4d64-8f8c-36ebc3ce3c8d" targetNamespace="http://schemas.microsoft.com/office/2006/metadata/properties" ma:root="true" ma:fieldsID="51373488ae367d47de4f5e9f43b2748f" ns2:_="">
    <xsd:import namespace="9dbf73ed-1cba-4d64-8f8c-36ebc3ce3c8d"/>
    <xsd:element name="properties">
      <xsd:complexType>
        <xsd:sequence>
          <xsd:element name="documentManagement">
            <xsd:complexType>
              <xsd:all>
                <xsd:element ref="ns2:Document_x0020_Owner" minOccurs="0"/>
                <xsd:element ref="ns2:Document_x0020_Status" minOccurs="0"/>
                <xsd:element ref="ns2:Information_x0020_Classification"/>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bf73ed-1cba-4d64-8f8c-36ebc3ce3c8d" elementFormDefault="qualified">
    <xsd:import namespace="http://schemas.microsoft.com/office/2006/documentManagement/types"/>
    <xsd:import namespace="http://schemas.microsoft.com/office/infopath/2007/PartnerControls"/>
    <xsd:element name="Document_x0020_Owner" ma:index="8" nillable="true" ma:displayName="Document Owner" ma:description="Owns the document. Doesn’t need to be the same as the Author."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Status" ma:index="9" nillable="true" ma:displayName="Document Status" ma:default="Approved" ma:format="Dropdown" ma:internalName="Document_x0020_Status">
      <xsd:simpleType>
        <xsd:restriction base="dms:Choice">
          <xsd:enumeration value="Draft"/>
          <xsd:enumeration value="Approved"/>
          <xsd:enumeration value="Expired"/>
        </xsd:restriction>
      </xsd:simpleType>
    </xsd:element>
    <xsd:element name="Information_x0020_Classification" ma:index="10" ma:displayName="Information Classification" ma:default="Internal" ma:description="Internal information is information that if disclosed to unauthorised party may lead to, in the worst case, substantial damage.&#10;Public information is information that is available for everyone also outside the company.&#10;Confidential information is information that if disclosed to unauthorised party may lead to, in the worst case, severe or catastrophic damage. Confidential information should be stored in SharePoint Restricted Document Folder" ma:format="Dropdown" ma:internalName="Information_x0020_Classification">
      <xsd:simpleType>
        <xsd:restriction base="dms:Choice">
          <xsd:enumeration value="Internal"/>
          <xsd:enumeration value="Public"/>
          <xsd:enumeration value="Confidential"/>
        </xsd:restrictio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76D16E-DE68-49E8-87D1-F7403C45D5B0}">
  <ds:schemaRefs>
    <ds:schemaRef ds:uri="http://schemas.microsoft.com/sharepoint/events"/>
  </ds:schemaRefs>
</ds:datastoreItem>
</file>

<file path=customXml/itemProps2.xml><?xml version="1.0" encoding="utf-8"?>
<ds:datastoreItem xmlns:ds="http://schemas.openxmlformats.org/officeDocument/2006/customXml" ds:itemID="{CB0F8781-6662-423A-B10C-0B3F22AFC418}">
  <ds:schemaRef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documentManagement/types"/>
    <ds:schemaRef ds:uri="http://purl.org/dc/terms/"/>
    <ds:schemaRef ds:uri="9dbf73ed-1cba-4d64-8f8c-36ebc3ce3c8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D16EB9D-AD1A-4C5C-942D-BA3911E4E36A}">
  <ds:schemaRefs>
    <ds:schemaRef ds:uri="http://schemas.microsoft.com/sharepoint/v3/contenttype/forms"/>
  </ds:schemaRefs>
</ds:datastoreItem>
</file>

<file path=customXml/itemProps4.xml><?xml version="1.0" encoding="utf-8"?>
<ds:datastoreItem xmlns:ds="http://schemas.openxmlformats.org/officeDocument/2006/customXml" ds:itemID="{931F1916-C450-4BC7-AD66-DFC1690B26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bf73ed-1cba-4d64-8f8c-36ebc3ce3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8452</TotalTime>
  <Words>1372</Words>
  <Application>Microsoft Office PowerPoint</Application>
  <PresentationFormat>Экран (4:3)</PresentationFormat>
  <Paragraphs>281</Paragraphs>
  <Slides>23</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18</vt:i4>
      </vt:variant>
      <vt:variant>
        <vt:lpstr>Заголовки слайдов</vt:lpstr>
      </vt:variant>
      <vt:variant>
        <vt:i4>23</vt:i4>
      </vt:variant>
    </vt:vector>
  </HeadingPairs>
  <TitlesOfParts>
    <vt:vector size="46" baseType="lpstr">
      <vt:lpstr>ＭＳ Ｐゴシック</vt:lpstr>
      <vt:lpstr>Arial</vt:lpstr>
      <vt:lpstr>Calibri</vt:lpstr>
      <vt:lpstr>Century Gothic</vt:lpstr>
      <vt:lpstr>Wingdings</vt:lpstr>
      <vt:lpstr>TD_Generic</vt:lpstr>
      <vt:lpstr>TD_ Generic</vt:lpstr>
      <vt:lpstr>TD _ Generic</vt:lpstr>
      <vt:lpstr>td_Affiliate</vt:lpstr>
      <vt:lpstr>td_ Affiliate</vt:lpstr>
      <vt:lpstr>td _ Affiliate</vt:lpstr>
      <vt:lpstr>td_Campaigns</vt:lpstr>
      <vt:lpstr>td_ Campaigns</vt:lpstr>
      <vt:lpstr>td _ Campaigns</vt:lpstr>
      <vt:lpstr>td_Search</vt:lpstr>
      <vt:lpstr>td_ Search</vt:lpstr>
      <vt:lpstr>td _ Search</vt:lpstr>
      <vt:lpstr>td_Searchware</vt:lpstr>
      <vt:lpstr>td_ Searchware</vt:lpstr>
      <vt:lpstr>td _ Searchware</vt:lpstr>
      <vt:lpstr>td_ Integral</vt:lpstr>
      <vt:lpstr>td _ Integral</vt:lpstr>
      <vt:lpstr>td Integral</vt:lpstr>
      <vt:lpstr>Презентация PowerPoint</vt:lpstr>
      <vt:lpstr>Обзор</vt:lpstr>
      <vt:lpstr>Презентация PowerPoint</vt:lpstr>
      <vt:lpstr>Презентация PowerPoint</vt:lpstr>
      <vt:lpstr>Наши сайты</vt:lpstr>
      <vt:lpstr>Опыт работы с клиентами в России и Европе</vt:lpstr>
      <vt:lpstr>Презентация PowerPoint</vt:lpstr>
      <vt:lpstr>Клики (CPC)</vt:lpstr>
      <vt:lpstr>Действия (CPL)</vt:lpstr>
      <vt:lpstr>Продажи (CPS)</vt:lpstr>
      <vt:lpstr>Презентация PowerPoint</vt:lpstr>
      <vt:lpstr>Ре-таргетинг</vt:lpstr>
      <vt:lpstr>Ре-таргетинг: виды и механика работы</vt:lpstr>
      <vt:lpstr>Гео-таргетинг</vt:lpstr>
      <vt:lpstr>Мобильный таргетинг</vt:lpstr>
      <vt:lpstr>Поведенческий таргетинг</vt:lpstr>
      <vt:lpstr>Активность в социальных сетях («Likes»)</vt:lpstr>
      <vt:lpstr>Презентация PowerPoint</vt:lpstr>
      <vt:lpstr>Оптимизация кампаний</vt:lpstr>
      <vt:lpstr>Защита бренда</vt:lpstr>
      <vt:lpstr>Презентация PowerPoint</vt:lpstr>
      <vt:lpstr>Презентация PowerPoint</vt:lpstr>
      <vt:lpstr>Презентация PowerPoint</vt:lpstr>
    </vt:vector>
  </TitlesOfParts>
  <Company>TradeDoubler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TradeDoubler Presentation</dc:title>
  <dc:creator>matve</dc:creator>
  <cp:lastModifiedBy>David Petrosyan-Mkervali</cp:lastModifiedBy>
  <cp:revision>1005</cp:revision>
  <dcterms:created xsi:type="dcterms:W3CDTF">2009-01-18T09:06:51Z</dcterms:created>
  <dcterms:modified xsi:type="dcterms:W3CDTF">2014-02-10T13:24:13Z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0x0101002886B25DF238404EB85C62455DCDCB6E</vt:lpwstr>
  </property>
  <property fmtid="{D5CDD505-2E9C-101B-9397-08002B2CF9AE}" pid="3" name="Information Classification">
    <vt:lpwstr>Internal</vt:lpwstr>
  </property>
  <property fmtid="{D5CDD505-2E9C-101B-9397-08002B2CF9AE}" pid="4" name="Document Owner">
    <vt:lpwstr/>
  </property>
  <property fmtid="{D5CDD505-2E9C-101B-9397-08002B2CF9AE}" pid="5" name="Expiration date">
    <vt:lpwstr/>
  </property>
  <property fmtid="{D5CDD505-2E9C-101B-9397-08002B2CF9AE}" pid="6" name="Document Status">
    <vt:lpwstr>Approved</vt:lpwstr>
  </property>
  <property fmtid="{D5CDD505-2E9C-101B-9397-08002B2CF9AE}" pid="7" name="_dlc_DocIdItemGuid">
    <vt:lpwstr>d3585cf2-09eb-491c-8b02-c69e016b2381</vt:lpwstr>
  </property>
</Properties>
</file>